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84" r:id="rId6"/>
  </p:sldMasterIdLst>
  <p:notesMasterIdLst>
    <p:notesMasterId r:id="rId26"/>
  </p:notesMasterIdLst>
  <p:handoutMasterIdLst>
    <p:handoutMasterId r:id="rId27"/>
  </p:handoutMasterIdLst>
  <p:sldIdLst>
    <p:sldId id="256" r:id="rId7"/>
    <p:sldId id="257" r:id="rId8"/>
    <p:sldId id="259" r:id="rId9"/>
    <p:sldId id="291" r:id="rId10"/>
    <p:sldId id="292" r:id="rId11"/>
    <p:sldId id="261" r:id="rId12"/>
    <p:sldId id="294" r:id="rId13"/>
    <p:sldId id="293" r:id="rId14"/>
    <p:sldId id="295" r:id="rId15"/>
    <p:sldId id="262" r:id="rId16"/>
    <p:sldId id="297" r:id="rId17"/>
    <p:sldId id="298" r:id="rId18"/>
    <p:sldId id="299" r:id="rId19"/>
    <p:sldId id="264" r:id="rId20"/>
    <p:sldId id="300" r:id="rId21"/>
    <p:sldId id="301" r:id="rId22"/>
    <p:sldId id="265" r:id="rId23"/>
    <p:sldId id="266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B9BD9-7D3D-4A31-A163-3B627C28114C}" v="34" dt="2024-03-04T22:16:24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9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3" d="100"/>
          <a:sy n="173" d="100"/>
        </p:scale>
        <p:origin x="220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D3306D-AA0F-43BA-850E-0F4EFDDFDD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BCD703F-F7F2-484E-B5CC-B19E29615A90}">
      <dgm:prSet/>
      <dgm:spPr/>
      <dgm:t>
        <a:bodyPr/>
        <a:lstStyle/>
        <a:p>
          <a:r>
            <a:rPr lang="en-US" dirty="0"/>
            <a:t>Where do errors come from?</a:t>
          </a:r>
          <a:endParaRPr lang="en-CA" dirty="0"/>
        </a:p>
      </dgm:t>
    </dgm:pt>
    <dgm:pt modelId="{5EA96906-361C-4556-A563-4A5CD49424E3}" type="parTrans" cxnId="{32FB7F15-6368-47A3-A1A0-42503183DFD5}">
      <dgm:prSet/>
      <dgm:spPr/>
      <dgm:t>
        <a:bodyPr/>
        <a:lstStyle/>
        <a:p>
          <a:endParaRPr lang="en-CA"/>
        </a:p>
      </dgm:t>
    </dgm:pt>
    <dgm:pt modelId="{78189456-092A-43F2-BD53-2CC49DA10189}" type="sibTrans" cxnId="{32FB7F15-6368-47A3-A1A0-42503183DFD5}">
      <dgm:prSet/>
      <dgm:spPr/>
      <dgm:t>
        <a:bodyPr/>
        <a:lstStyle/>
        <a:p>
          <a:endParaRPr lang="en-CA"/>
        </a:p>
      </dgm:t>
    </dgm:pt>
    <dgm:pt modelId="{94D7CF28-A595-475B-A682-82E341821C3D}">
      <dgm:prSet/>
      <dgm:spPr/>
      <dgm:t>
        <a:bodyPr/>
        <a:lstStyle/>
        <a:p>
          <a:r>
            <a:rPr lang="en-US" dirty="0"/>
            <a:t>Human</a:t>
          </a:r>
          <a:endParaRPr lang="en-CA" dirty="0"/>
        </a:p>
      </dgm:t>
    </dgm:pt>
    <dgm:pt modelId="{C8289327-F4E1-43C9-83B0-7BADC9B8C92A}" type="parTrans" cxnId="{0B8A47F3-0BA4-4119-A024-C541A8DA9D11}">
      <dgm:prSet/>
      <dgm:spPr/>
      <dgm:t>
        <a:bodyPr/>
        <a:lstStyle/>
        <a:p>
          <a:endParaRPr lang="en-CA"/>
        </a:p>
      </dgm:t>
    </dgm:pt>
    <dgm:pt modelId="{93D47029-CF2C-4E24-82E1-9CE016E5511F}" type="sibTrans" cxnId="{0B8A47F3-0BA4-4119-A024-C541A8DA9D11}">
      <dgm:prSet/>
      <dgm:spPr/>
      <dgm:t>
        <a:bodyPr/>
        <a:lstStyle/>
        <a:p>
          <a:endParaRPr lang="en-CA"/>
        </a:p>
      </dgm:t>
    </dgm:pt>
    <dgm:pt modelId="{B5A5C962-244E-4183-B49C-BEBE4B9F3375}">
      <dgm:prSet/>
      <dgm:spPr/>
      <dgm:t>
        <a:bodyPr/>
        <a:lstStyle/>
        <a:p>
          <a:r>
            <a:rPr lang="en-US" dirty="0"/>
            <a:t>Mislabeling, mix-ups, incorrect processing</a:t>
          </a:r>
          <a:endParaRPr lang="en-CA" dirty="0"/>
        </a:p>
      </dgm:t>
    </dgm:pt>
    <dgm:pt modelId="{082CB6C8-EBC9-4281-9929-EDA3245AF5BD}" type="parTrans" cxnId="{B83BB3D1-11AE-41F7-9729-61D434734C26}">
      <dgm:prSet/>
      <dgm:spPr/>
      <dgm:t>
        <a:bodyPr/>
        <a:lstStyle/>
        <a:p>
          <a:endParaRPr lang="en-CA"/>
        </a:p>
      </dgm:t>
    </dgm:pt>
    <dgm:pt modelId="{EA772407-D514-471C-9001-443C47E52425}" type="sibTrans" cxnId="{B83BB3D1-11AE-41F7-9729-61D434734C26}">
      <dgm:prSet/>
      <dgm:spPr/>
      <dgm:t>
        <a:bodyPr/>
        <a:lstStyle/>
        <a:p>
          <a:endParaRPr lang="en-CA"/>
        </a:p>
      </dgm:t>
    </dgm:pt>
    <dgm:pt modelId="{CC758A0B-6614-4510-A269-2B3F12B6548B}">
      <dgm:prSet/>
      <dgm:spPr/>
      <dgm:t>
        <a:bodyPr/>
        <a:lstStyle/>
        <a:p>
          <a:r>
            <a:rPr lang="en-US" dirty="0"/>
            <a:t>Sample</a:t>
          </a:r>
          <a:endParaRPr lang="en-CA" dirty="0"/>
        </a:p>
      </dgm:t>
    </dgm:pt>
    <dgm:pt modelId="{CC258387-4268-4622-8439-062EC8C3BA65}" type="parTrans" cxnId="{53D00CB9-9094-4C66-BFB5-DA1F280B7D73}">
      <dgm:prSet/>
      <dgm:spPr/>
      <dgm:t>
        <a:bodyPr/>
        <a:lstStyle/>
        <a:p>
          <a:endParaRPr lang="en-CA"/>
        </a:p>
      </dgm:t>
    </dgm:pt>
    <dgm:pt modelId="{8EF8C3B0-B7CE-4B39-90A1-9DAEF5E2C475}" type="sibTrans" cxnId="{53D00CB9-9094-4C66-BFB5-DA1F280B7D73}">
      <dgm:prSet/>
      <dgm:spPr/>
      <dgm:t>
        <a:bodyPr/>
        <a:lstStyle/>
        <a:p>
          <a:endParaRPr lang="en-CA"/>
        </a:p>
      </dgm:t>
    </dgm:pt>
    <dgm:pt modelId="{AAA2C5CA-5479-492D-92FA-C0DB46A64A95}">
      <dgm:prSet/>
      <dgm:spPr/>
      <dgm:t>
        <a:bodyPr/>
        <a:lstStyle/>
        <a:p>
          <a:r>
            <a:rPr lang="en-US" dirty="0"/>
            <a:t>Interferences, homogeneity, </a:t>
          </a:r>
          <a:endParaRPr lang="en-CA" dirty="0"/>
        </a:p>
      </dgm:t>
    </dgm:pt>
    <dgm:pt modelId="{CA20A6D1-E22B-48A0-883C-870E30B906A6}" type="parTrans" cxnId="{0ADDC792-C96C-4B8D-BCF8-ADBD6DE8DA07}">
      <dgm:prSet/>
      <dgm:spPr/>
      <dgm:t>
        <a:bodyPr/>
        <a:lstStyle/>
        <a:p>
          <a:endParaRPr lang="en-CA"/>
        </a:p>
      </dgm:t>
    </dgm:pt>
    <dgm:pt modelId="{016F5808-3147-47EE-B041-485715C4F38E}" type="sibTrans" cxnId="{0ADDC792-C96C-4B8D-BCF8-ADBD6DE8DA07}">
      <dgm:prSet/>
      <dgm:spPr/>
      <dgm:t>
        <a:bodyPr/>
        <a:lstStyle/>
        <a:p>
          <a:endParaRPr lang="en-CA"/>
        </a:p>
      </dgm:t>
    </dgm:pt>
    <dgm:pt modelId="{D936F629-1AC8-4D76-B0D6-73D7C05F95DD}">
      <dgm:prSet/>
      <dgm:spPr/>
      <dgm:t>
        <a:bodyPr/>
        <a:lstStyle/>
        <a:p>
          <a:r>
            <a:rPr lang="en-US" dirty="0"/>
            <a:t>Processing</a:t>
          </a:r>
          <a:endParaRPr lang="en-CA" dirty="0"/>
        </a:p>
      </dgm:t>
    </dgm:pt>
    <dgm:pt modelId="{DC01079A-299F-4DE7-AF3C-712CD7007496}" type="parTrans" cxnId="{B584E5BC-8EA8-4640-A67F-B0573F970AD4}">
      <dgm:prSet/>
      <dgm:spPr/>
      <dgm:t>
        <a:bodyPr/>
        <a:lstStyle/>
        <a:p>
          <a:endParaRPr lang="en-CA"/>
        </a:p>
      </dgm:t>
    </dgm:pt>
    <dgm:pt modelId="{B2815F9A-E132-4045-A2D3-65E1B61D27FF}" type="sibTrans" cxnId="{B584E5BC-8EA8-4640-A67F-B0573F970AD4}">
      <dgm:prSet/>
      <dgm:spPr/>
      <dgm:t>
        <a:bodyPr/>
        <a:lstStyle/>
        <a:p>
          <a:endParaRPr lang="en-CA"/>
        </a:p>
      </dgm:t>
    </dgm:pt>
    <dgm:pt modelId="{683A4945-4E90-4907-8564-E9724B8F212B}">
      <dgm:prSet/>
      <dgm:spPr/>
      <dgm:t>
        <a:bodyPr/>
        <a:lstStyle/>
        <a:p>
          <a:r>
            <a:rPr lang="en-US" dirty="0"/>
            <a:t>Instrument drift, reagent purity</a:t>
          </a:r>
          <a:endParaRPr lang="en-CA" dirty="0"/>
        </a:p>
      </dgm:t>
    </dgm:pt>
    <dgm:pt modelId="{36F5744B-9D15-4B42-A513-37E21AAAFED7}" type="parTrans" cxnId="{16C25465-61B1-4C9D-A19B-B8470D50E4EC}">
      <dgm:prSet/>
      <dgm:spPr/>
      <dgm:t>
        <a:bodyPr/>
        <a:lstStyle/>
        <a:p>
          <a:endParaRPr lang="en-CA"/>
        </a:p>
      </dgm:t>
    </dgm:pt>
    <dgm:pt modelId="{DA878267-ECB3-4D82-928A-6B5BE511DECB}" type="sibTrans" cxnId="{16C25465-61B1-4C9D-A19B-B8470D50E4EC}">
      <dgm:prSet/>
      <dgm:spPr/>
      <dgm:t>
        <a:bodyPr/>
        <a:lstStyle/>
        <a:p>
          <a:endParaRPr lang="en-CA"/>
        </a:p>
      </dgm:t>
    </dgm:pt>
    <dgm:pt modelId="{733C8EAE-9D3F-4EEC-8781-6621E5FD7935}">
      <dgm:prSet/>
      <dgm:spPr/>
      <dgm:t>
        <a:bodyPr/>
        <a:lstStyle/>
        <a:p>
          <a:r>
            <a:rPr lang="en-US" dirty="0"/>
            <a:t>Calibration</a:t>
          </a:r>
          <a:endParaRPr lang="en-CA" dirty="0"/>
        </a:p>
      </dgm:t>
    </dgm:pt>
    <dgm:pt modelId="{5A6EE462-B73F-48F5-A62D-7AE1FA0B3D8F}" type="parTrans" cxnId="{5A20F056-7AA0-4A8B-84D4-B2CF6952ED81}">
      <dgm:prSet/>
      <dgm:spPr/>
      <dgm:t>
        <a:bodyPr/>
        <a:lstStyle/>
        <a:p>
          <a:endParaRPr lang="en-CA"/>
        </a:p>
      </dgm:t>
    </dgm:pt>
    <dgm:pt modelId="{11641164-1756-4427-8FEF-77FBFBE851B7}" type="sibTrans" cxnId="{5A20F056-7AA0-4A8B-84D4-B2CF6952ED81}">
      <dgm:prSet/>
      <dgm:spPr/>
      <dgm:t>
        <a:bodyPr/>
        <a:lstStyle/>
        <a:p>
          <a:endParaRPr lang="en-CA"/>
        </a:p>
      </dgm:t>
    </dgm:pt>
    <dgm:pt modelId="{042AD793-17AD-4ABE-9FFE-B971C2AD5928}">
      <dgm:prSet/>
      <dgm:spPr/>
      <dgm:t>
        <a:bodyPr/>
        <a:lstStyle/>
        <a:p>
          <a:r>
            <a:rPr lang="en-US" dirty="0"/>
            <a:t> Standards, dilutions, accurate representation of sample </a:t>
          </a:r>
          <a:br>
            <a:rPr lang="en-US" dirty="0"/>
          </a:br>
          <a:endParaRPr lang="en-CA" dirty="0"/>
        </a:p>
      </dgm:t>
    </dgm:pt>
    <dgm:pt modelId="{CA0FA455-F12B-4360-A86B-C53F75607D65}" type="parTrans" cxnId="{A44AC571-F502-4A98-8EB4-A8CC93A6F740}">
      <dgm:prSet/>
      <dgm:spPr/>
      <dgm:t>
        <a:bodyPr/>
        <a:lstStyle/>
        <a:p>
          <a:endParaRPr lang="en-CA"/>
        </a:p>
      </dgm:t>
    </dgm:pt>
    <dgm:pt modelId="{02745196-7E31-4669-B71F-F47AE2B7593A}" type="sibTrans" cxnId="{A44AC571-F502-4A98-8EB4-A8CC93A6F740}">
      <dgm:prSet/>
      <dgm:spPr/>
      <dgm:t>
        <a:bodyPr/>
        <a:lstStyle/>
        <a:p>
          <a:endParaRPr lang="en-CA"/>
        </a:p>
      </dgm:t>
    </dgm:pt>
    <dgm:pt modelId="{D8B70F2D-FAE4-41CE-BD96-D545AE7007C9}" type="pres">
      <dgm:prSet presAssocID="{CAD3306D-AA0F-43BA-850E-0F4EFDDFDD00}" presName="linear" presStyleCnt="0">
        <dgm:presLayoutVars>
          <dgm:animLvl val="lvl"/>
          <dgm:resizeHandles val="exact"/>
        </dgm:presLayoutVars>
      </dgm:prSet>
      <dgm:spPr/>
    </dgm:pt>
    <dgm:pt modelId="{7D44257E-5629-4A34-AC3F-A618E641B336}" type="pres">
      <dgm:prSet presAssocID="{8BCD703F-F7F2-484E-B5CC-B19E29615A90}" presName="parentText" presStyleLbl="node1" presStyleIdx="0" presStyleCnt="1" custLinFactNeighborX="1529" custLinFactNeighborY="-3076">
        <dgm:presLayoutVars>
          <dgm:chMax val="0"/>
          <dgm:bulletEnabled val="1"/>
        </dgm:presLayoutVars>
      </dgm:prSet>
      <dgm:spPr/>
    </dgm:pt>
    <dgm:pt modelId="{1A592BE5-1D5A-43F2-9211-B108A494E5C8}" type="pres">
      <dgm:prSet presAssocID="{8BCD703F-F7F2-484E-B5CC-B19E29615A90}" presName="childText" presStyleLbl="revTx" presStyleIdx="0" presStyleCnt="1" custScaleX="100000" custScaleY="127367" custLinFactNeighborX="-13718" custLinFactNeighborY="48186">
        <dgm:presLayoutVars>
          <dgm:bulletEnabled val="1"/>
        </dgm:presLayoutVars>
      </dgm:prSet>
      <dgm:spPr/>
    </dgm:pt>
  </dgm:ptLst>
  <dgm:cxnLst>
    <dgm:cxn modelId="{B3CEFB03-F998-4609-BCDE-F48DBD132293}" type="presOf" srcId="{B5A5C962-244E-4183-B49C-BEBE4B9F3375}" destId="{1A592BE5-1D5A-43F2-9211-B108A494E5C8}" srcOrd="0" destOrd="1" presId="urn:microsoft.com/office/officeart/2005/8/layout/vList2"/>
    <dgm:cxn modelId="{32FB7F15-6368-47A3-A1A0-42503183DFD5}" srcId="{CAD3306D-AA0F-43BA-850E-0F4EFDDFDD00}" destId="{8BCD703F-F7F2-484E-B5CC-B19E29615A90}" srcOrd="0" destOrd="0" parTransId="{5EA96906-361C-4556-A563-4A5CD49424E3}" sibTransId="{78189456-092A-43F2-BD53-2CC49DA10189}"/>
    <dgm:cxn modelId="{34A5521A-3AAA-40C0-A108-D38E7F01B24A}" type="presOf" srcId="{94D7CF28-A595-475B-A682-82E341821C3D}" destId="{1A592BE5-1D5A-43F2-9211-B108A494E5C8}" srcOrd="0" destOrd="0" presId="urn:microsoft.com/office/officeart/2005/8/layout/vList2"/>
    <dgm:cxn modelId="{C3663D28-4CB0-42F1-92C2-C0777128FD28}" type="presOf" srcId="{AAA2C5CA-5479-492D-92FA-C0DB46A64A95}" destId="{1A592BE5-1D5A-43F2-9211-B108A494E5C8}" srcOrd="0" destOrd="3" presId="urn:microsoft.com/office/officeart/2005/8/layout/vList2"/>
    <dgm:cxn modelId="{16C25465-61B1-4C9D-A19B-B8470D50E4EC}" srcId="{D936F629-1AC8-4D76-B0D6-73D7C05F95DD}" destId="{683A4945-4E90-4907-8564-E9724B8F212B}" srcOrd="0" destOrd="0" parTransId="{36F5744B-9D15-4B42-A513-37E21AAAFED7}" sibTransId="{DA878267-ECB3-4D82-928A-6B5BE511DECB}"/>
    <dgm:cxn modelId="{A44AC571-F502-4A98-8EB4-A8CC93A6F740}" srcId="{733C8EAE-9D3F-4EEC-8781-6621E5FD7935}" destId="{042AD793-17AD-4ABE-9FFE-B971C2AD5928}" srcOrd="0" destOrd="0" parTransId="{CA0FA455-F12B-4360-A86B-C53F75607D65}" sibTransId="{02745196-7E31-4669-B71F-F47AE2B7593A}"/>
    <dgm:cxn modelId="{5FB46A55-F836-4B61-8E78-B3C55DA68FDD}" type="presOf" srcId="{D936F629-1AC8-4D76-B0D6-73D7C05F95DD}" destId="{1A592BE5-1D5A-43F2-9211-B108A494E5C8}" srcOrd="0" destOrd="4" presId="urn:microsoft.com/office/officeart/2005/8/layout/vList2"/>
    <dgm:cxn modelId="{5A20F056-7AA0-4A8B-84D4-B2CF6952ED81}" srcId="{8BCD703F-F7F2-484E-B5CC-B19E29615A90}" destId="{733C8EAE-9D3F-4EEC-8781-6621E5FD7935}" srcOrd="3" destOrd="0" parTransId="{5A6EE462-B73F-48F5-A62D-7AE1FA0B3D8F}" sibTransId="{11641164-1756-4427-8FEF-77FBFBE851B7}"/>
    <dgm:cxn modelId="{EAC45883-B907-415D-976A-3850383DC2D5}" type="presOf" srcId="{CAD3306D-AA0F-43BA-850E-0F4EFDDFDD00}" destId="{D8B70F2D-FAE4-41CE-BD96-D545AE7007C9}" srcOrd="0" destOrd="0" presId="urn:microsoft.com/office/officeart/2005/8/layout/vList2"/>
    <dgm:cxn modelId="{0ADDC792-C96C-4B8D-BCF8-ADBD6DE8DA07}" srcId="{CC758A0B-6614-4510-A269-2B3F12B6548B}" destId="{AAA2C5CA-5479-492D-92FA-C0DB46A64A95}" srcOrd="0" destOrd="0" parTransId="{CA20A6D1-E22B-48A0-883C-870E30B906A6}" sibTransId="{016F5808-3147-47EE-B041-485715C4F38E}"/>
    <dgm:cxn modelId="{99D39394-D490-4265-9724-2D73CAFFC861}" type="presOf" srcId="{683A4945-4E90-4907-8564-E9724B8F212B}" destId="{1A592BE5-1D5A-43F2-9211-B108A494E5C8}" srcOrd="0" destOrd="5" presId="urn:microsoft.com/office/officeart/2005/8/layout/vList2"/>
    <dgm:cxn modelId="{CA89139E-5D29-4E4F-BDD7-AC02CC56FC86}" type="presOf" srcId="{CC758A0B-6614-4510-A269-2B3F12B6548B}" destId="{1A592BE5-1D5A-43F2-9211-B108A494E5C8}" srcOrd="0" destOrd="2" presId="urn:microsoft.com/office/officeart/2005/8/layout/vList2"/>
    <dgm:cxn modelId="{6A27419F-CD28-468D-9555-9071EBE28A81}" type="presOf" srcId="{8BCD703F-F7F2-484E-B5CC-B19E29615A90}" destId="{7D44257E-5629-4A34-AC3F-A618E641B336}" srcOrd="0" destOrd="0" presId="urn:microsoft.com/office/officeart/2005/8/layout/vList2"/>
    <dgm:cxn modelId="{53D00CB9-9094-4C66-BFB5-DA1F280B7D73}" srcId="{8BCD703F-F7F2-484E-B5CC-B19E29615A90}" destId="{CC758A0B-6614-4510-A269-2B3F12B6548B}" srcOrd="1" destOrd="0" parTransId="{CC258387-4268-4622-8439-062EC8C3BA65}" sibTransId="{8EF8C3B0-B7CE-4B39-90A1-9DAEF5E2C475}"/>
    <dgm:cxn modelId="{B584E5BC-8EA8-4640-A67F-B0573F970AD4}" srcId="{8BCD703F-F7F2-484E-B5CC-B19E29615A90}" destId="{D936F629-1AC8-4D76-B0D6-73D7C05F95DD}" srcOrd="2" destOrd="0" parTransId="{DC01079A-299F-4DE7-AF3C-712CD7007496}" sibTransId="{B2815F9A-E132-4045-A2D3-65E1B61D27FF}"/>
    <dgm:cxn modelId="{13E952C4-4ACC-46DB-A824-1AD7C63A6E27}" type="presOf" srcId="{733C8EAE-9D3F-4EEC-8781-6621E5FD7935}" destId="{1A592BE5-1D5A-43F2-9211-B108A494E5C8}" srcOrd="0" destOrd="6" presId="urn:microsoft.com/office/officeart/2005/8/layout/vList2"/>
    <dgm:cxn modelId="{2D9E35C5-BE50-4A1C-915B-5AF5AD36DB6E}" type="presOf" srcId="{042AD793-17AD-4ABE-9FFE-B971C2AD5928}" destId="{1A592BE5-1D5A-43F2-9211-B108A494E5C8}" srcOrd="0" destOrd="7" presId="urn:microsoft.com/office/officeart/2005/8/layout/vList2"/>
    <dgm:cxn modelId="{B83BB3D1-11AE-41F7-9729-61D434734C26}" srcId="{94D7CF28-A595-475B-A682-82E341821C3D}" destId="{B5A5C962-244E-4183-B49C-BEBE4B9F3375}" srcOrd="0" destOrd="0" parTransId="{082CB6C8-EBC9-4281-9929-EDA3245AF5BD}" sibTransId="{EA772407-D514-471C-9001-443C47E52425}"/>
    <dgm:cxn modelId="{0B8A47F3-0BA4-4119-A024-C541A8DA9D11}" srcId="{8BCD703F-F7F2-484E-B5CC-B19E29615A90}" destId="{94D7CF28-A595-475B-A682-82E341821C3D}" srcOrd="0" destOrd="0" parTransId="{C8289327-F4E1-43C9-83B0-7BADC9B8C92A}" sibTransId="{93D47029-CF2C-4E24-82E1-9CE016E5511F}"/>
    <dgm:cxn modelId="{6CD37B33-786F-4929-B0EB-5E0322ACBD07}" type="presParOf" srcId="{D8B70F2D-FAE4-41CE-BD96-D545AE7007C9}" destId="{7D44257E-5629-4A34-AC3F-A618E641B336}" srcOrd="0" destOrd="0" presId="urn:microsoft.com/office/officeart/2005/8/layout/vList2"/>
    <dgm:cxn modelId="{C0DD3534-E817-4872-850D-B94947B73333}" type="presParOf" srcId="{D8B70F2D-FAE4-41CE-BD96-D545AE7007C9}" destId="{1A592BE5-1D5A-43F2-9211-B108A494E5C8}" srcOrd="1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4257E-5629-4A34-AC3F-A618E641B336}">
      <dsp:nvSpPr>
        <dsp:cNvPr id="0" name=""/>
        <dsp:cNvSpPr/>
      </dsp:nvSpPr>
      <dsp:spPr>
        <a:xfrm>
          <a:off x="0" y="161197"/>
          <a:ext cx="3557776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Where do errors come from?</a:t>
          </a:r>
          <a:endParaRPr lang="en-CA" sz="1800" kern="1200" dirty="0"/>
        </a:p>
      </dsp:txBody>
      <dsp:txXfrm>
        <a:off x="21075" y="182272"/>
        <a:ext cx="3515626" cy="389580"/>
      </dsp:txXfrm>
    </dsp:sp>
    <dsp:sp modelId="{1A592BE5-1D5A-43F2-9211-B108A494E5C8}">
      <dsp:nvSpPr>
        <dsp:cNvPr id="0" name=""/>
        <dsp:cNvSpPr/>
      </dsp:nvSpPr>
      <dsp:spPr>
        <a:xfrm>
          <a:off x="0" y="872020"/>
          <a:ext cx="3557776" cy="2942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95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Human</a:t>
          </a:r>
          <a:endParaRPr lang="en-CA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Mislabeling, mix-ups, incorrect processing</a:t>
          </a:r>
          <a:endParaRPr lang="en-C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Sample</a:t>
          </a:r>
          <a:endParaRPr lang="en-CA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Interferences, homogeneity, </a:t>
          </a:r>
          <a:endParaRPr lang="en-C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Processing</a:t>
          </a:r>
          <a:endParaRPr lang="en-CA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Instrument drift, reagent purity</a:t>
          </a:r>
          <a:endParaRPr lang="en-C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Calibration</a:t>
          </a:r>
          <a:endParaRPr lang="en-CA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 Standards, dilutions, accurate representation of sample </a:t>
          </a:r>
          <a:br>
            <a:rPr lang="en-US" sz="1400" kern="1200" dirty="0"/>
          </a:br>
          <a:endParaRPr lang="en-CA" sz="1400" kern="1200" dirty="0"/>
        </a:p>
      </dsp:txBody>
      <dsp:txXfrm>
        <a:off x="0" y="872020"/>
        <a:ext cx="3557776" cy="2942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45CBFC-8765-A84E-83B7-7CC65FE55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B4A8B-DBA3-9A48-92D2-604ADABA5B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C0690-EC88-9B4A-9D26-AFA36A59F8E5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1E025-5B2B-9145-81E7-15A74D0AC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A27BD-F99B-A040-A266-ABBF8ECDD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6A4CA-4936-B14D-9E92-59EC427EC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9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07D6C-AA24-6844-B759-B55472B85ED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ED481-1A5C-9144-BD46-13852C298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5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84E5BF71-1031-4249-BA7C-BCE4463C2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6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22417"/>
            <a:ext cx="7315200" cy="1425459"/>
          </a:xfrm>
          <a:prstGeom prst="rect">
            <a:avLst/>
          </a:prstGeom>
        </p:spPr>
        <p:txBody>
          <a:bodyPr anchor="t"/>
          <a:lstStyle>
            <a:lvl1pPr algn="l">
              <a:defRPr sz="7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47876"/>
            <a:ext cx="7315200" cy="127798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Subtitle/Presenter Name/BU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ED7866-8A7B-AE42-8CBE-9E7F49B30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44" y="5552152"/>
            <a:ext cx="1393687" cy="903052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E91300-5171-4C2D-B904-5A574B86AD3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525741" y="5729653"/>
            <a:ext cx="237510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334156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74CBE4B-AA8C-2B42-AFF1-DC0AC22CC9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3DD68E-480F-47E5-8AE2-E63644C30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33025D-9AF7-4C4C-8BE1-DA40A5090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18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Corner_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1EB4C531-BCAF-D94C-A566-89BB3E74E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C5418B-AAF2-F043-8953-3DB9E57B328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649" y="1639019"/>
            <a:ext cx="7818037" cy="396815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821558-CA5D-AA49-B787-44E10085F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69343"/>
            <a:ext cx="6030567" cy="842014"/>
          </a:xfrm>
          <a:prstGeom prst="rect">
            <a:avLst/>
          </a:prstGeom>
        </p:spPr>
        <p:txBody>
          <a:bodyPr anchor="b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99126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Section_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65C4EFB3-B019-8B4E-8536-0C29CEBAB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62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F99CCD-CC90-A047-B322-36ECBD49A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530" y="439947"/>
            <a:ext cx="4962954" cy="971410"/>
          </a:xfrm>
          <a:prstGeom prst="rect">
            <a:avLst/>
          </a:prstGeom>
        </p:spPr>
        <p:txBody>
          <a:bodyPr anchor="b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1D6D68-AC5B-1749-8A3D-B0E38E27F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530" y="1630017"/>
            <a:ext cx="4370452" cy="383912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23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Side_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22EE51-B51E-9C4E-BF71-B9E8468E9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" y="1"/>
            <a:ext cx="914162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158AB3-9B2E-B142-82CE-BBDBB49D2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4206" y="439947"/>
            <a:ext cx="7093775" cy="971410"/>
          </a:xfrm>
          <a:prstGeom prst="rect">
            <a:avLst/>
          </a:prstGeom>
        </p:spPr>
        <p:txBody>
          <a:bodyPr anchor="b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FE75E5-74A8-4947-8134-4E73EB98F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206" y="1570008"/>
            <a:ext cx="7093775" cy="3454016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969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_Content_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83079"/>
            <a:ext cx="7886700" cy="928278"/>
          </a:xfrm>
          <a:prstGeom prst="rect">
            <a:avLst/>
          </a:prstGeom>
        </p:spPr>
        <p:txBody>
          <a:bodyPr anchor="b"/>
          <a:lstStyle>
            <a:lvl1pPr>
              <a:defRPr sz="5400" b="1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7260"/>
            <a:ext cx="7819331" cy="397677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03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_Content_Corner_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BCF251A-257B-0449-8504-ABD286639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74453"/>
            <a:ext cx="7886700" cy="936904"/>
          </a:xfrm>
          <a:prstGeom prst="rect">
            <a:avLst/>
          </a:prstGeom>
        </p:spPr>
        <p:txBody>
          <a:bodyPr anchor="b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1381"/>
            <a:ext cx="7819331" cy="402853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RC Logo white">
            <a:extLst>
              <a:ext uri="{FF2B5EF4-FFF2-40B4-BE49-F238E27FC236}">
                <a16:creationId xmlns:a16="http://schemas.microsoft.com/office/drawing/2014/main" id="{21B60922-81D2-8545-A21A-A22D2B61C7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21" y="6093335"/>
            <a:ext cx="871234" cy="56456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399086E-EC6F-4C87-9ADE-DEF527A253C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459484" y="4462385"/>
            <a:ext cx="238013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sz="800" dirty="0">
                <a:solidFill>
                  <a:schemeClr val="bg1"/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330656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_Content_Corn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C9B9351-B059-461B-8D3C-4E970B30E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9" y="0"/>
            <a:ext cx="91416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1706"/>
            <a:ext cx="7886700" cy="919651"/>
          </a:xfrm>
          <a:prstGeom prst="rect">
            <a:avLst/>
          </a:prstGeom>
        </p:spPr>
        <p:txBody>
          <a:bodyPr anchor="b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153" y="1622083"/>
            <a:ext cx="7819331" cy="398540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AA42E-C6BC-5A4F-B331-9504465A4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21" y="6084014"/>
            <a:ext cx="871234" cy="56456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CD7A3C-2B90-814C-B0B2-B80521978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7310382" y="5059307"/>
            <a:ext cx="2951923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1257560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_Content_Corn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756C218C-F8EB-9F48-A282-BD72BBD69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83079"/>
            <a:ext cx="7886700" cy="928278"/>
          </a:xfrm>
          <a:prstGeom prst="rect">
            <a:avLst/>
          </a:prstGeom>
        </p:spPr>
        <p:txBody>
          <a:bodyPr anchor="b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8634"/>
            <a:ext cx="7819331" cy="398540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CE9344-A016-984D-B550-3A1AED2136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21" y="6093335"/>
            <a:ext cx="871234" cy="5645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BD7AF4-DBB3-4244-AAB0-17CD07C14B9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459484" y="4462385"/>
            <a:ext cx="238013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sz="800" dirty="0">
                <a:solidFill>
                  <a:schemeClr val="bg1"/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1237088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84E5BF71-1031-4249-BA7C-BCE4463C2A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ED7866-8A7B-AE42-8CBE-9E7F49B30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44" y="5552152"/>
            <a:ext cx="1393687" cy="90305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861F1A-3592-1942-AC45-BF5706AD24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113" y="1768475"/>
            <a:ext cx="6821487" cy="46962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 algn="l">
              <a:buNone/>
              <a:defRPr/>
            </a:lvl2pPr>
          </a:lstStyle>
          <a:p>
            <a:pPr lvl="0"/>
            <a:r>
              <a:rPr lang="en-US" dirty="0"/>
              <a:t>Contact Name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793055-CA7A-2541-8696-98658AAB70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3113" y="2256155"/>
            <a:ext cx="6821487" cy="957308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  <a:lvl2pPr marL="457200" indent="0" algn="l">
              <a:buNone/>
              <a:defRPr/>
            </a:lvl2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Title/BU  |  306-933-5400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email.address@src.sk.ca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44E8E7B-FC50-784E-B6A4-F661FFAAA2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3113" y="3214098"/>
            <a:ext cx="6821487" cy="46962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 algn="l">
              <a:buNone/>
              <a:defRPr/>
            </a:lvl2pPr>
          </a:lstStyle>
          <a:p>
            <a:pPr lvl="0"/>
            <a:r>
              <a:rPr lang="en-US" dirty="0"/>
              <a:t>Contact Name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E063079-AA86-2941-800F-9D049646B7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3113" y="3701778"/>
            <a:ext cx="6821487" cy="957308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  <a:lvl2pPr marL="457200" indent="0" algn="l">
              <a:buNone/>
              <a:defRPr/>
            </a:lvl2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Title/BU  |  306-933-5400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email.address@src.sk.ca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676A38-ADF2-42A0-9043-9107E20061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523226" y="5123288"/>
            <a:ext cx="238013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800" dirty="0">
                <a:solidFill>
                  <a:schemeClr val="bg1"/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78334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A7EC622-2E56-AD47-B2E6-5449755C8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1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47DDA-F94C-4941-AD76-BC80C8201CBF}"/>
              </a:ext>
            </a:extLst>
          </p:cNvPr>
          <p:cNvSpPr/>
          <p:nvPr userDrawn="1"/>
        </p:nvSpPr>
        <p:spPr>
          <a:xfrm>
            <a:off x="2214282" y="2994823"/>
            <a:ext cx="4572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Saskatoon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 2D, 820 51</a:t>
            </a:r>
            <a:r>
              <a:rPr lang="en-US" sz="20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 East</a:t>
            </a:r>
          </a:p>
          <a:p>
            <a:pPr algn="ctr"/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Regina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122-6 Research Drive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63C65-09A3-4FBC-9A4E-F90E8CF4ABBF}"/>
              </a:ext>
            </a:extLst>
          </p:cNvPr>
          <p:cNvSpPr txBox="1"/>
          <p:nvPr userDrawn="1"/>
        </p:nvSpPr>
        <p:spPr>
          <a:xfrm>
            <a:off x="1259001" y="5180931"/>
            <a:ext cx="667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chemeClr val="bg1"/>
                </a:solidFill>
                <a:latin typeface="+mj-lt"/>
              </a:rPr>
              <a:t>306-933-5400  |  Toll-free 1-877-772-7227   |   www.src.sk.ca  </a:t>
            </a:r>
          </a:p>
          <a:p>
            <a:pPr algn="ctr"/>
            <a:r>
              <a:rPr lang="en-CA" sz="2000" dirty="0">
                <a:solidFill>
                  <a:schemeClr val="bg1"/>
                </a:solidFill>
                <a:latin typeface="+mj-lt"/>
              </a:rPr>
              <a:t>info@src.sk.ca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907F9-9013-4764-B964-6B7D036F53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5741" y="1661548"/>
            <a:ext cx="5232518" cy="103569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71F45D-4282-4F40-92CF-2E9C36994DC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459484" y="5168556"/>
            <a:ext cx="238013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148536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9B3627-B090-D145-8551-8485EDB56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9" y="0"/>
            <a:ext cx="914162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C3ED4B-A9B3-4D23-B6FA-017C03957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B48326-969A-4C8E-AC77-B80E0BAFF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6" y="2064701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624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Ful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C9FC05-3A7B-6547-9062-5DB17663FA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939"/>
            <a:ext cx="9140824" cy="6877878"/>
          </a:xfrm>
          <a:custGeom>
            <a:avLst/>
            <a:gdLst>
              <a:gd name="connsiteX0" fmla="*/ 0 w 9140824"/>
              <a:gd name="connsiteY0" fmla="*/ 0 h 6877878"/>
              <a:gd name="connsiteX1" fmla="*/ 9130931 w 9140824"/>
              <a:gd name="connsiteY1" fmla="*/ 0 h 6877878"/>
              <a:gd name="connsiteX2" fmla="*/ 9140824 w 9140824"/>
              <a:gd name="connsiteY2" fmla="*/ 3856382 h 6877878"/>
              <a:gd name="connsiteX3" fmla="*/ 8131772 w 9140824"/>
              <a:gd name="connsiteY3" fmla="*/ 4850296 h 6877878"/>
              <a:gd name="connsiteX4" fmla="*/ 7637138 w 9140824"/>
              <a:gd name="connsiteY4" fmla="*/ 5824330 h 6877878"/>
              <a:gd name="connsiteX5" fmla="*/ 6776477 w 9140824"/>
              <a:gd name="connsiteY5" fmla="*/ 6877878 h 6877878"/>
              <a:gd name="connsiteX6" fmla="*/ 0 w 9140824"/>
              <a:gd name="connsiteY6" fmla="*/ 6877878 h 687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0824" h="6877878">
                <a:moveTo>
                  <a:pt x="0" y="0"/>
                </a:moveTo>
                <a:lnTo>
                  <a:pt x="9130931" y="0"/>
                </a:lnTo>
                <a:lnTo>
                  <a:pt x="9140824" y="3856382"/>
                </a:lnTo>
                <a:lnTo>
                  <a:pt x="8131772" y="4850296"/>
                </a:lnTo>
                <a:lnTo>
                  <a:pt x="7637138" y="5824330"/>
                </a:lnTo>
                <a:lnTo>
                  <a:pt x="6776477" y="6877878"/>
                </a:lnTo>
                <a:lnTo>
                  <a:pt x="0" y="68778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1024AD3-7735-AE42-9922-1EF748CEA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B5583-ED95-E94C-9B5E-A15DD67559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20" y="6092589"/>
            <a:ext cx="871235" cy="5645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B41FD72-09AB-4B21-90A8-D63825EF654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459484" y="4462385"/>
            <a:ext cx="238013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991860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AF03FECB-A14A-DF42-9A06-6D7BCC371B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2710" y="2"/>
            <a:ext cx="3790179" cy="6857998"/>
          </a:xfrm>
          <a:custGeom>
            <a:avLst/>
            <a:gdLst>
              <a:gd name="connsiteX0" fmla="*/ 3790179 w 3790179"/>
              <a:gd name="connsiteY0" fmla="*/ 0 h 6857998"/>
              <a:gd name="connsiteX1" fmla="*/ 3790179 w 3790179"/>
              <a:gd name="connsiteY1" fmla="*/ 6857998 h 6857998"/>
              <a:gd name="connsiteX2" fmla="*/ 1002832 w 3790179"/>
              <a:gd name="connsiteY2" fmla="*/ 6857998 h 6857998"/>
              <a:gd name="connsiteX3" fmla="*/ 0 w 3790179"/>
              <a:gd name="connsiteY3" fmla="*/ 2150690 h 6857998"/>
              <a:gd name="connsiteX4" fmla="*/ 469410 w 3790179"/>
              <a:gd name="connsiteY4" fmla="*/ 712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0179" h="6857998">
                <a:moveTo>
                  <a:pt x="3790179" y="0"/>
                </a:moveTo>
                <a:lnTo>
                  <a:pt x="3790179" y="6857998"/>
                </a:lnTo>
                <a:lnTo>
                  <a:pt x="1002832" y="6857998"/>
                </a:lnTo>
                <a:lnTo>
                  <a:pt x="0" y="2150690"/>
                </a:lnTo>
                <a:lnTo>
                  <a:pt x="469410" y="7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7" name="SRC Logo">
            <a:extLst>
              <a:ext uri="{FF2B5EF4-FFF2-40B4-BE49-F238E27FC236}">
                <a16:creationId xmlns:a16="http://schemas.microsoft.com/office/drawing/2014/main" id="{AC4A3E43-ACC8-1249-BB7E-728A4B13E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38" y="6092589"/>
            <a:ext cx="871235" cy="5645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3CEAAB-0251-7944-8CDA-0161D1FD0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597" y="872874"/>
            <a:ext cx="4631113" cy="778840"/>
          </a:xfrm>
          <a:prstGeom prst="rect">
            <a:avLst/>
          </a:prstGeom>
        </p:spPr>
        <p:txBody>
          <a:bodyPr anchor="b"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AFBADC-5DD6-0444-AE16-21A377D46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79" y="2528167"/>
            <a:ext cx="4581531" cy="3122136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z="2000" dirty="0"/>
              <a:t>Click to edit Master text styles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Second level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2D7BA9-C1FD-514F-A2C5-9628D220EDE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1180" y="1766992"/>
            <a:ext cx="4337594" cy="675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850010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9AFD546-65F5-A14D-96D8-842B450B7D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800475" cy="6858000"/>
          </a:xfrm>
          <a:custGeom>
            <a:avLst/>
            <a:gdLst>
              <a:gd name="connsiteX0" fmla="*/ 0 w 3800475"/>
              <a:gd name="connsiteY0" fmla="*/ 0 h 6858000"/>
              <a:gd name="connsiteX1" fmla="*/ 3328988 w 3800475"/>
              <a:gd name="connsiteY1" fmla="*/ 0 h 6858000"/>
              <a:gd name="connsiteX2" fmla="*/ 3800475 w 3800475"/>
              <a:gd name="connsiteY2" fmla="*/ 2143570 h 6858000"/>
              <a:gd name="connsiteX3" fmla="*/ 2800350 w 3800475"/>
              <a:gd name="connsiteY3" fmla="*/ 6858000 h 6858000"/>
              <a:gd name="connsiteX4" fmla="*/ 0 w 380047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0475" h="6858000">
                <a:moveTo>
                  <a:pt x="0" y="0"/>
                </a:moveTo>
                <a:lnTo>
                  <a:pt x="3328988" y="0"/>
                </a:lnTo>
                <a:lnTo>
                  <a:pt x="3800475" y="2143570"/>
                </a:lnTo>
                <a:lnTo>
                  <a:pt x="28003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85B48A-EC86-4A4B-9C7D-A316B7C9D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20" y="6092589"/>
            <a:ext cx="871235" cy="5645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3F3808-1199-8A43-92BF-22EE78176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6963" y="872874"/>
            <a:ext cx="4631113" cy="778840"/>
          </a:xfrm>
          <a:prstGeom prst="rect">
            <a:avLst/>
          </a:prstGeom>
        </p:spPr>
        <p:txBody>
          <a:bodyPr anchor="b"/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6D13C-0A72-E543-9BE1-CA15FE376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546" y="2528167"/>
            <a:ext cx="4341436" cy="317389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z="2000" dirty="0"/>
              <a:t>Click to edit Master text styles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Second level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3ABA24-F7F7-094A-AC83-F2FDEF87FA1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106546" y="1766992"/>
            <a:ext cx="4337594" cy="675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11847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puter, computer, table, screen&#10;&#10;Description automatically generated">
            <a:extLst>
              <a:ext uri="{FF2B5EF4-FFF2-40B4-BE49-F238E27FC236}">
                <a16:creationId xmlns:a16="http://schemas.microsoft.com/office/drawing/2014/main" id="{AFF9F1EE-99FA-0B4F-B378-213BB02C0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9" y="0"/>
            <a:ext cx="914162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76DB01-EAAE-4D5D-98AC-D19FBC3C9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4EC430-1669-434E-917B-E4F34A4E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255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44EDAE-C4BF-6643-AD58-3E5041194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5A8B8E-A0FD-423E-B32C-448DBFAC0D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06E678-94ED-4034-AEE2-6A85EDC9D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60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creen&#10;&#10;Description automatically generated">
            <a:extLst>
              <a:ext uri="{FF2B5EF4-FFF2-40B4-BE49-F238E27FC236}">
                <a16:creationId xmlns:a16="http://schemas.microsoft.com/office/drawing/2014/main" id="{39FF5494-EBF7-4648-9FD4-3904E0CF0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C4D0F5-FC1F-45A7-B0D3-2C40FED89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903EB-60BA-4DE2-BD1E-BC8BB43C1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33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, computer, computer&#10;&#10;Description automatically generated">
            <a:extLst>
              <a:ext uri="{FF2B5EF4-FFF2-40B4-BE49-F238E27FC236}">
                <a16:creationId xmlns:a16="http://schemas.microsoft.com/office/drawing/2014/main" id="{19AA86AC-F47C-C344-9899-35878BC4C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9" y="1"/>
            <a:ext cx="914162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ED33D2-4A35-476E-BA71-81C36664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FEE90B-F99B-4C2C-88B0-78016F54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156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53E56A1-C794-D34A-BB2F-E5B2461885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2E9EA6-F745-4989-827F-8A3A78D3E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BDE9F9-8F45-4BAA-940E-3CFE6039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506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Da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B26A786-6D0B-AA4D-841D-49881E992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552165-2811-4B10-BE2F-4DEAC300A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2DDCA6-1AC9-4E5A-B1C0-AC395BE4B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14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opBa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66EEB74-8FCD-4B49-8658-450C90739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" y="0"/>
            <a:ext cx="914162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7A99B7A-6E98-45C4-90B6-35397C85E4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845389"/>
            <a:ext cx="7886700" cy="1061049"/>
          </a:xfrm>
          <a:prstGeom prst="rect">
            <a:avLst/>
          </a:prstGeom>
        </p:spPr>
        <p:txBody>
          <a:bodyPr anchor="ctr"/>
          <a:lstStyle>
            <a:lvl1pPr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50AF0B-3895-4CA2-B014-4C54CD59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96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19331" cy="3824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2C9D61-FB3B-CF4A-9598-DD1906DEDBD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20" y="6092589"/>
            <a:ext cx="871235" cy="564560"/>
          </a:xfrm>
          <a:prstGeom prst="rect">
            <a:avLst/>
          </a:prstGeom>
        </p:spPr>
      </p:pic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E35C4620-EE0D-B54B-BED3-017F44C4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9451"/>
            <a:ext cx="7886700" cy="1241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0965B1-3E67-4541-9AE8-626F14E802D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459484" y="4462385"/>
            <a:ext cx="238013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423537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705" r:id="rId9"/>
    <p:sldLayoutId id="2147483703" r:id="rId10"/>
    <p:sldLayoutId id="2147483704" r:id="rId11"/>
    <p:sldLayoutId id="2147483701" r:id="rId12"/>
    <p:sldLayoutId id="2147483702" r:id="rId13"/>
    <p:sldLayoutId id="2147483678" r:id="rId14"/>
    <p:sldLayoutId id="2147483682" r:id="rId15"/>
    <p:sldLayoutId id="2147483679" r:id="rId16"/>
    <p:sldLayoutId id="2147483680" r:id="rId17"/>
    <p:sldLayoutId id="2147483707" r:id="rId18"/>
    <p:sldLayoutId id="2147483706" r:id="rId19"/>
  </p:sldLayoutIdLst>
  <p:hf sldNum="0" hd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19331" cy="398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E35C4620-EE0D-B54B-BED3-017F44C4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9343"/>
            <a:ext cx="7886700" cy="1121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D0D16-834C-EE4C-99CF-F8A7F950F0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21" y="6093335"/>
            <a:ext cx="871234" cy="56456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5874ED-0C8E-445C-850A-9D016433B4A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469635" y="4556502"/>
            <a:ext cx="2380131" cy="693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COPYRIGHT © SRC 2024</a:t>
            </a:r>
          </a:p>
        </p:txBody>
      </p:sp>
    </p:spTree>
    <p:extLst>
      <p:ext uri="{BB962C8B-B14F-4D97-AF65-F5344CB8AC3E}">
        <p14:creationId xmlns:p14="http://schemas.microsoft.com/office/powerpoint/2010/main" val="63780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</p:sldLayoutIdLst>
  <p:hf sldNum="0" hd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2400-7E4B-433B-BB43-070BA3316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Quality Assurance of Lab Results </a:t>
            </a:r>
            <a:endParaRPr lang="en-C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76C63-2A2B-4EE8-B13E-D753BACD6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Jeff Zimmer,</a:t>
            </a:r>
          </a:p>
          <a:p>
            <a:r>
              <a:rPr lang="en-US" sz="3600" dirty="0"/>
              <a:t>Manager, SRC Environmental Analytical Laboratories</a:t>
            </a:r>
            <a:endParaRPr lang="en-CA" sz="36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123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4A20-7E40-4BAE-B453-DBCD1BB9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Assurance Tools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5B59-A586-437C-9E9B-CB8E9187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QC Tools</a:t>
            </a:r>
          </a:p>
          <a:p>
            <a:pPr marL="1143000" lvl="1" indent="-457200">
              <a:buFont typeface="Arial"/>
              <a:buChar char="•"/>
            </a:pPr>
            <a:r>
              <a:rPr lang="en-US" u="sng" dirty="0">
                <a:ea typeface="Calibri" panose="020F0502020204030204"/>
                <a:cs typeface="Calibri" panose="020F0502020204030204"/>
              </a:rPr>
              <a:t>Specifications or requirements</a:t>
            </a:r>
          </a:p>
          <a:p>
            <a:pPr marL="1600200" lvl="2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Hard and fast rules on if something is okay or not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Calibration 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Control samples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Duplicates</a:t>
            </a:r>
            <a:endParaRPr lang="en-US" dirty="0"/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Internal standards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Spikes, blanks, verification standards, etc.</a:t>
            </a:r>
          </a:p>
          <a:p>
            <a:pPr marL="1143000" lvl="1" indent="-457200"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4588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4A20-7E40-4BAE-B453-DBCD1BB9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Assurance Tools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5B59-A586-437C-9E9B-CB8E9187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Calibration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Duplicates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What do they tell us?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Typically evaluated by % Difference</a:t>
            </a:r>
          </a:p>
          <a:p>
            <a:pPr marL="1600200" lvl="2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Watch the calculation here.</a:t>
            </a:r>
          </a:p>
          <a:p>
            <a:pPr marL="1600200" lvl="2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Commonly done 2 different ways: </a:t>
            </a:r>
          </a:p>
          <a:p>
            <a:pPr marL="2057400" lvl="3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(x</a:t>
            </a:r>
            <a:r>
              <a:rPr lang="en-US" baseline="-25000" dirty="0">
                <a:ea typeface="Calibri"/>
                <a:cs typeface="Calibri"/>
              </a:rPr>
              <a:t>1</a:t>
            </a:r>
            <a:r>
              <a:rPr lang="en-US" dirty="0">
                <a:ea typeface="Calibri"/>
                <a:cs typeface="Calibri"/>
              </a:rPr>
              <a:t>-x</a:t>
            </a:r>
            <a:r>
              <a:rPr lang="en-US" baseline="-25000" dirty="0">
                <a:ea typeface="Calibri"/>
                <a:cs typeface="Calibri"/>
              </a:rPr>
              <a:t>2</a:t>
            </a:r>
            <a:r>
              <a:rPr lang="en-US" dirty="0">
                <a:ea typeface="Calibri"/>
                <a:cs typeface="Calibri"/>
              </a:rPr>
              <a:t>)/</a:t>
            </a:r>
            <a:r>
              <a:rPr lang="en-US" dirty="0" err="1">
                <a:ea typeface="Calibri"/>
                <a:cs typeface="Calibri"/>
              </a:rPr>
              <a:t>x</a:t>
            </a:r>
            <a:r>
              <a:rPr lang="en-US" baseline="-25000" dirty="0" err="1">
                <a:ea typeface="Calibri"/>
                <a:cs typeface="Calibri"/>
              </a:rPr>
              <a:t>avg</a:t>
            </a:r>
            <a:r>
              <a:rPr lang="en-US" baseline="-25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   * 100%</a:t>
            </a:r>
          </a:p>
          <a:p>
            <a:pPr marL="2057400" lvl="3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(x1- </a:t>
            </a:r>
            <a:r>
              <a:rPr lang="en-US" dirty="0" err="1">
                <a:ea typeface="Calibri"/>
                <a:cs typeface="Calibri"/>
              </a:rPr>
              <a:t>x</a:t>
            </a:r>
            <a:r>
              <a:rPr lang="en-US" baseline="-25000" dirty="0" err="1">
                <a:ea typeface="Calibri"/>
                <a:cs typeface="Calibri"/>
              </a:rPr>
              <a:t>avg</a:t>
            </a:r>
            <a:r>
              <a:rPr lang="en-US" baseline="-25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)/ </a:t>
            </a:r>
            <a:r>
              <a:rPr lang="en-US" dirty="0" err="1">
                <a:ea typeface="Calibri"/>
                <a:cs typeface="Calibri"/>
              </a:rPr>
              <a:t>x</a:t>
            </a:r>
            <a:r>
              <a:rPr lang="en-US" baseline="-25000" dirty="0" err="1">
                <a:ea typeface="Calibri"/>
                <a:cs typeface="Calibri"/>
              </a:rPr>
              <a:t>avg</a:t>
            </a:r>
            <a:r>
              <a:rPr lang="en-US" baseline="-25000" dirty="0">
                <a:ea typeface="Calibri"/>
                <a:cs typeface="Calibri"/>
              </a:rPr>
              <a:t>   </a:t>
            </a:r>
            <a:r>
              <a:rPr lang="en-US" dirty="0">
                <a:ea typeface="Calibri"/>
                <a:cs typeface="Calibri"/>
              </a:rPr>
              <a:t>* 100%</a:t>
            </a:r>
          </a:p>
          <a:p>
            <a:pPr lvl="2" indent="0">
              <a:buNone/>
            </a:pPr>
            <a:endParaRPr lang="en-US" baseline="-25000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Field duplicates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A tool that can be used by lab clients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Assess uncertainty associated with sampling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224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4A20-7E40-4BAE-B453-DBCD1BB9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Assurance Tools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5B59-A586-437C-9E9B-CB8E9187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Blanks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Field; Trip</a:t>
            </a:r>
          </a:p>
          <a:p>
            <a:pPr marL="1600200" lvl="2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Assess unexpected contamination in the field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Method</a:t>
            </a:r>
          </a:p>
          <a:p>
            <a:pPr marL="1600200" lvl="2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Assess all processing steps in method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Reagent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Control samples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Standard or reference material that goes through all method steps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477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4A20-7E40-4BAE-B453-DBCD1BB9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Assurance Tools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B5B59-A586-437C-9E9B-CB8E9187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Spikes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Can be useful for assessing issues with sample matrix (or processing)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They don't always work</a:t>
            </a:r>
          </a:p>
          <a:p>
            <a:pPr marL="1143000" lvl="1" indent="-4572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Dependent on ratio of analyte in spike and sample</a:t>
            </a:r>
          </a:p>
          <a:p>
            <a:pPr marL="1143000" lvl="1" indent="-45720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1596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9F3-0A85-45B8-A283-6EA7FD93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Proficiency Testing (PT)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64816-97AE-4251-8A7F-6DB7FEBCE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Interlaboratory Programs</a:t>
            </a:r>
          </a:p>
          <a:p>
            <a:pPr marL="1143000" lvl="1" indent="-457200"/>
            <a:r>
              <a:rPr lang="en-US" dirty="0"/>
              <a:t>Samples prepared to contain the same amount of analyte</a:t>
            </a:r>
          </a:p>
          <a:p>
            <a:pPr marL="1143000" lvl="1" indent="-457200"/>
            <a:r>
              <a:rPr lang="en-US" dirty="0"/>
              <a:t>Distributed to several labs for analysis</a:t>
            </a:r>
          </a:p>
          <a:p>
            <a:pPr marL="1143000" lvl="1" indent="-457200"/>
            <a:r>
              <a:rPr lang="en-US" dirty="0"/>
              <a:t>Statistical analysis of data reveals any issues</a:t>
            </a:r>
          </a:p>
          <a:p>
            <a:pPr marL="1143000" lvl="1" indent="-457200"/>
            <a:r>
              <a:rPr lang="en-US" dirty="0"/>
              <a:t>Confidential results provided to lab</a:t>
            </a:r>
          </a:p>
          <a:p>
            <a:pPr marL="1143000" lvl="1" indent="-457200"/>
            <a:r>
              <a:rPr lang="en-US" dirty="0"/>
              <a:t>Lab provides PT results to their accreditation body</a:t>
            </a:r>
          </a:p>
          <a:p>
            <a:pPr marL="1143000" lvl="1" indent="-457200"/>
            <a:r>
              <a:rPr lang="en-US" dirty="0"/>
              <a:t>Not always available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9473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594D9-0717-C9A2-25C8-D0FFF962B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8"/>
            <a:ext cx="7819331" cy="383875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Relates to the required Data Quality Objectives</a:t>
            </a:r>
          </a:p>
          <a:p>
            <a:pPr marL="457200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Typically determined in lab via stats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Lab data that can be used to estimate uncertainty</a:t>
            </a:r>
          </a:p>
          <a:p>
            <a:pPr marL="1600200" lvl="2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Control Samples, </a:t>
            </a:r>
          </a:p>
          <a:p>
            <a:pPr marL="1600200" lvl="2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Duplicates</a:t>
            </a:r>
          </a:p>
          <a:p>
            <a:pPr marL="1600200" lvl="2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PT samples</a:t>
            </a:r>
          </a:p>
          <a:p>
            <a:pPr marL="1600200" lvl="2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Method validation data</a:t>
            </a:r>
          </a:p>
          <a:p>
            <a:endParaRPr lang="en-CA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60EAB9C-4B0D-9DE3-6481-05CAABA2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Uncertainty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4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594D9-0717-C9A2-25C8-D0FFF962B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8"/>
            <a:ext cx="7819331" cy="383875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Uncertainty can be expressed directly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Example:  103 ± 5</a:t>
            </a:r>
          </a:p>
          <a:p>
            <a:pPr marL="457200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Significant figures imply a level of uncertainty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Example:  103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Implication is that the uncertainty in the result is primarily associated with the last significant figure</a:t>
            </a:r>
          </a:p>
          <a:p>
            <a:pPr marL="1143000" lvl="1" indent="-457200">
              <a:buFont typeface="Arial"/>
              <a:buChar char="•"/>
            </a:pPr>
            <a:endParaRPr lang="en-CA" dirty="0">
              <a:ea typeface="Calibri"/>
              <a:cs typeface="Calibri"/>
            </a:endParaRPr>
          </a:p>
          <a:p>
            <a:pPr algn="ctr"/>
            <a:r>
              <a:rPr lang="en-CA" b="1" i="1" dirty="0">
                <a:ea typeface="Calibri"/>
                <a:cs typeface="Calibri"/>
              </a:rPr>
              <a:t>Remember uncertainty is an estimate</a:t>
            </a:r>
          </a:p>
          <a:p>
            <a:endParaRPr lang="en-CA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60EAB9C-4B0D-9DE3-6481-05CAABA2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Uncertainty 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36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2175F-53D1-4BC7-B039-2AE2D58BB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Customer determines the quality</a:t>
            </a:r>
          </a:p>
          <a:p>
            <a:pPr marL="1143000" lvl="1" indent="-457200"/>
            <a:r>
              <a:rPr lang="en-US" dirty="0"/>
              <a:t>Understand your quality objectives</a:t>
            </a:r>
          </a:p>
          <a:p>
            <a:pPr marL="1143000" lvl="1" indent="-457200"/>
            <a:r>
              <a:rPr lang="en-CA" dirty="0">
                <a:ea typeface="Calibri"/>
                <a:cs typeface="Calibri"/>
              </a:rPr>
              <a:t>Uncertainty helps to understand data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Many QC tools to ensure integrity of lab data</a:t>
            </a:r>
          </a:p>
          <a:p>
            <a:pPr marL="1143000" lvl="1" indent="-457200"/>
            <a:r>
              <a:rPr lang="en-CA" dirty="0"/>
              <a:t>Don’t be afraid to ask for this info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Accreditation </a:t>
            </a:r>
          </a:p>
          <a:p>
            <a:pPr marL="1143000" lvl="1" indent="-457200"/>
            <a:r>
              <a:rPr lang="en-US" dirty="0"/>
              <a:t>A basic, but important tool for ensuring lab quality</a:t>
            </a:r>
          </a:p>
          <a:p>
            <a:pPr marL="457200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Things happen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The lab’s response is key to your response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Make sure you are satisfied with their explanation</a:t>
            </a:r>
            <a:endParaRPr lang="en-US" dirty="0"/>
          </a:p>
          <a:p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4C10CB-7699-CE0F-24C4-BC12F3BB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0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74A2440-103C-9F37-91F6-1D58ACBBD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9913"/>
            <a:ext cx="6030913" cy="84137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19B41-AD26-5CFD-6D73-40EF47D5EF9C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1557857" y="1638300"/>
            <a:ext cx="5960023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64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BC23F-4E91-4F38-BEBD-D5B35472A2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Jeff Zimmer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5C7C71-09B2-4061-8566-BE1BEF2C0B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Manager, SRC Environmental Analytical Laboratories</a:t>
            </a:r>
          </a:p>
          <a:p>
            <a:r>
              <a:rPr lang="en-US" dirty="0"/>
              <a:t>306-933-5204</a:t>
            </a:r>
          </a:p>
          <a:p>
            <a:r>
              <a:rPr lang="en-CA" dirty="0"/>
              <a:t>Jeff.Zimmer@src.sk.ca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884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6D20DC-A709-4F8A-A8F5-146940E1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536F4-1882-406D-AAD7-9EBA2A8B1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7" y="2064701"/>
            <a:ext cx="3756074" cy="383875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Quality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Lab data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Accreditation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Different QC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Uncertainty</a:t>
            </a:r>
            <a:endParaRPr lang="en-CA" dirty="0"/>
          </a:p>
          <a:p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D247C-6892-7728-DC45-26950EB49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666" y="1906438"/>
            <a:ext cx="4756454" cy="31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24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9CD4-1BEE-41B6-8CF4-6139627A3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– What is it?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422472-1CC3-F0CD-EAEF-DE4EFACE4E8F}"/>
              </a:ext>
            </a:extLst>
          </p:cNvPr>
          <p:cNvSpPr txBox="1">
            <a:spLocks/>
          </p:cNvSpPr>
          <p:nvPr/>
        </p:nvSpPr>
        <p:spPr>
          <a:xfrm>
            <a:off x="561281" y="1933613"/>
            <a:ext cx="7819331" cy="4106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T-shirt example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b="1" i="1" dirty="0"/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Quality is defined by the customer!</a:t>
            </a:r>
            <a:r>
              <a:rPr lang="en-US" dirty="0"/>
              <a:t>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B838C-BF4B-52AE-8583-68EFFD5EE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015" y="2521577"/>
            <a:ext cx="4038600" cy="269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3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422472-1CC3-F0CD-EAEF-DE4EFACE4E8F}"/>
              </a:ext>
            </a:extLst>
          </p:cNvPr>
          <p:cNvSpPr txBox="1">
            <a:spLocks/>
          </p:cNvSpPr>
          <p:nvPr/>
        </p:nvSpPr>
        <p:spPr>
          <a:xfrm>
            <a:off x="561281" y="1933613"/>
            <a:ext cx="7819331" cy="4106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b="1" i="1" dirty="0"/>
          </a:p>
          <a:p>
            <a:pPr algn="ctr"/>
            <a:endParaRPr lang="en-US" b="1" i="1" dirty="0"/>
          </a:p>
          <a:p>
            <a:pPr algn="ctr"/>
            <a:r>
              <a:rPr lang="en-US" dirty="0"/>
              <a:t> </a:t>
            </a:r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8E7683-89A8-C8AA-3413-E2A44C38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– What is it?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AE3A1A-579C-C7A9-75A3-96250B0E1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Quality Objectives</a:t>
            </a:r>
          </a:p>
          <a:p>
            <a:pPr marL="1143000" lvl="1" indent="-457200"/>
            <a:r>
              <a:rPr lang="en-US" dirty="0"/>
              <a:t>Ideally pre-defined</a:t>
            </a:r>
          </a:p>
          <a:p>
            <a:pPr marL="1143000" lvl="1" indent="-457200"/>
            <a:r>
              <a:rPr lang="en-US" dirty="0"/>
              <a:t>Based on </a:t>
            </a:r>
          </a:p>
          <a:p>
            <a:pPr marL="1600200" lvl="2" indent="-457200"/>
            <a:r>
              <a:rPr lang="en-US" dirty="0"/>
              <a:t>Decisions</a:t>
            </a:r>
          </a:p>
          <a:p>
            <a:pPr marL="1600200" lvl="2" indent="-457200"/>
            <a:r>
              <a:rPr lang="en-US" dirty="0"/>
              <a:t>Desired outcomes</a:t>
            </a:r>
          </a:p>
          <a:p>
            <a:pPr marL="1600200" lvl="2" indent="-457200"/>
            <a:r>
              <a:rPr lang="en-US" dirty="0"/>
              <a:t>Allowable risk for the project</a:t>
            </a:r>
          </a:p>
          <a:p>
            <a:pPr marL="1600200" lvl="2" indent="-457200"/>
            <a:r>
              <a:rPr lang="en-US" dirty="0"/>
              <a:t>Techniques (testing availability)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Customer specifications</a:t>
            </a:r>
          </a:p>
          <a:p>
            <a:pPr marL="1143000" lvl="1" indent="-457200"/>
            <a:r>
              <a:rPr lang="en-US" dirty="0"/>
              <a:t>Work with lab to assess if your needs are met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868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422472-1CC3-F0CD-EAEF-DE4EFACE4E8F}"/>
              </a:ext>
            </a:extLst>
          </p:cNvPr>
          <p:cNvSpPr txBox="1">
            <a:spLocks/>
          </p:cNvSpPr>
          <p:nvPr/>
        </p:nvSpPr>
        <p:spPr>
          <a:xfrm>
            <a:off x="561281" y="1933613"/>
            <a:ext cx="7819331" cy="4106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b="1" i="1" dirty="0"/>
          </a:p>
          <a:p>
            <a:pPr algn="ctr"/>
            <a:endParaRPr lang="en-US" b="1" i="1" dirty="0"/>
          </a:p>
          <a:p>
            <a:pPr algn="ctr"/>
            <a:r>
              <a:rPr lang="en-US" dirty="0"/>
              <a:t> </a:t>
            </a:r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58E49F-07F0-6E1B-1439-A9470136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– What is it?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029410-A89E-BEBF-517E-FC45DBF34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439"/>
            <a:ext cx="7819331" cy="3838753"/>
          </a:xfrm>
        </p:spPr>
        <p:txBody>
          <a:bodyPr/>
          <a:lstStyle/>
          <a:p>
            <a:r>
              <a:rPr lang="en-US" dirty="0"/>
              <a:t>Uncertainty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Considerations:</a:t>
            </a:r>
          </a:p>
          <a:p>
            <a:pPr marL="1143000" lvl="1" indent="-457200"/>
            <a:r>
              <a:rPr lang="en-CA" dirty="0"/>
              <a:t>Often biggest source of uncertainty is sampling</a:t>
            </a:r>
          </a:p>
          <a:p>
            <a:pPr marL="1143000" lvl="1" indent="-457200"/>
            <a:r>
              <a:rPr lang="en-CA" dirty="0"/>
              <a:t>Transport, handling and storage can contribute</a:t>
            </a:r>
          </a:p>
          <a:p>
            <a:pPr marL="1143000" lvl="1" indent="-457200"/>
            <a:r>
              <a:rPr lang="en-CA" dirty="0"/>
              <a:t>How will uncertainty impact your decisions</a:t>
            </a:r>
          </a:p>
          <a:p>
            <a:pPr marL="1600200" lvl="2" indent="-457200"/>
            <a:r>
              <a:rPr lang="en-CA" dirty="0"/>
              <a:t>Decision rules in meeting requirements</a:t>
            </a:r>
          </a:p>
          <a:p>
            <a:pPr marL="457200" indent="-457200"/>
            <a:endParaRPr lang="en-CA" dirty="0"/>
          </a:p>
          <a:p>
            <a:pPr marL="1143000" lvl="1" indent="-457200"/>
            <a:endParaRPr lang="en-CA" dirty="0"/>
          </a:p>
          <a:p>
            <a:pPr marL="1143000" lvl="1" indent="-457200"/>
            <a:endParaRPr lang="en-CA" dirty="0"/>
          </a:p>
          <a:p>
            <a:pPr marL="1143000" lvl="1" indent="-457200"/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280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9B8EB2-34E9-82F6-84C9-70303AAF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Accreditation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666A09-2A69-92A9-DAE1-50C925EC2BCC}"/>
              </a:ext>
            </a:extLst>
          </p:cNvPr>
          <p:cNvSpPr txBox="1">
            <a:spLocks/>
          </p:cNvSpPr>
          <p:nvPr/>
        </p:nvSpPr>
        <p:spPr>
          <a:xfrm>
            <a:off x="628650" y="1910290"/>
            <a:ext cx="7819331" cy="38387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CA" dirty="0">
                <a:ea typeface="Calibri" panose="020F0502020204030204"/>
                <a:cs typeface="Calibri" panose="020F0502020204030204"/>
              </a:rPr>
              <a:t>Accreditation to ISO/IEC 17025:2017 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 panose="020F0502020204030204"/>
                <a:cs typeface="Calibri" panose="020F0502020204030204"/>
              </a:rPr>
              <a:t>Requirement for drinking water tests (most provinces)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 panose="020F0502020204030204"/>
                <a:cs typeface="Calibri" panose="020F0502020204030204"/>
              </a:rPr>
              <a:t>Increasingly adopted by regulatory agencies</a:t>
            </a:r>
          </a:p>
          <a:p>
            <a:pPr marL="1600200" lvl="2" indent="-457200">
              <a:buFont typeface="Arial"/>
              <a:buChar char="•"/>
            </a:pPr>
            <a:r>
              <a:rPr lang="en-CA" dirty="0">
                <a:ea typeface="Calibri" panose="020F0502020204030204"/>
                <a:cs typeface="Calibri" panose="020F0502020204030204"/>
              </a:rPr>
              <a:t>Wastewater and other environmental tests</a:t>
            </a:r>
          </a:p>
          <a:p>
            <a:endParaRPr lang="en-CA" dirty="0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CA" b="1" i="1" dirty="0">
                <a:ea typeface="Calibri" panose="020F0502020204030204"/>
                <a:cs typeface="Calibri" panose="020F0502020204030204"/>
              </a:rPr>
              <a:t>Minimum expectation for a lab</a:t>
            </a:r>
          </a:p>
          <a:p>
            <a:pPr marL="1143000" lvl="1" indent="-457200">
              <a:buFont typeface="Arial"/>
              <a:buChar char="•"/>
            </a:pPr>
            <a:endParaRPr lang="en-CA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endParaRPr lang="en-CA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521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23476F-FEBC-CFD8-C375-C5C23D89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Accreditation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E7442E-EA5D-D652-B654-59EB400D22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906588"/>
            <a:ext cx="7820025" cy="3838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ea typeface="Calibri"/>
                <a:cs typeface="Calibri"/>
              </a:rPr>
              <a:t>Broad-based requirements of accreditation: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46F5C4-C4BA-894C-8CEA-E4067027678A}"/>
              </a:ext>
            </a:extLst>
          </p:cNvPr>
          <p:cNvSpPr txBox="1">
            <a:spLocks/>
          </p:cNvSpPr>
          <p:nvPr/>
        </p:nvSpPr>
        <p:spPr>
          <a:xfrm>
            <a:off x="571135" y="2530752"/>
            <a:ext cx="3648075" cy="38387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Quality System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Management reviews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Internal Audits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Continual Improvement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Proficiency Testing</a:t>
            </a:r>
          </a:p>
          <a:p>
            <a:pPr marL="1143000" lvl="1" indent="-457200">
              <a:buFont typeface="Arial"/>
              <a:buChar char="•"/>
            </a:pPr>
            <a:r>
              <a:rPr lang="en-CA" dirty="0">
                <a:ea typeface="Calibri"/>
                <a:cs typeface="Calibri"/>
              </a:rPr>
              <a:t>Document Control</a:t>
            </a:r>
          </a:p>
          <a:p>
            <a:pPr marL="1143000" lvl="1" indent="-457200">
              <a:buFont typeface="Arial"/>
              <a:buChar char="•"/>
            </a:pPr>
            <a:endParaRPr lang="en-CA" dirty="0"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B26C3-A532-55C1-4058-BBD64CD2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90" y="2640839"/>
            <a:ext cx="4060000" cy="2703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BD0B2-EB03-C1DB-C3F2-69E02A682AB3}"/>
              </a:ext>
            </a:extLst>
          </p:cNvPr>
          <p:cNvSpPr txBox="1"/>
          <p:nvPr/>
        </p:nvSpPr>
        <p:spPr>
          <a:xfrm>
            <a:off x="571135" y="5689445"/>
            <a:ext cx="7113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>
                <a:ea typeface="Calibri"/>
                <a:cs typeface="Calibri"/>
              </a:rPr>
              <a:t>Although broad based requirements are in place, accreditation is granted for specific parameters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0498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D62BE5-FBBF-0B81-7C2F-7C233FEF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6138"/>
            <a:ext cx="7886700" cy="106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Accreditation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085E04-6078-4777-435B-9490C9298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6588"/>
            <a:ext cx="7820025" cy="38385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ea typeface="Calibri"/>
                <a:cs typeface="Calibri"/>
              </a:rPr>
              <a:t>Some requirements of accreditation that you should be aware of: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66882-A887-D426-7BB5-88EB329F82AE}"/>
              </a:ext>
            </a:extLst>
          </p:cNvPr>
          <p:cNvSpPr txBox="1"/>
          <p:nvPr/>
        </p:nvSpPr>
        <p:spPr>
          <a:xfrm>
            <a:off x="628650" y="2971800"/>
            <a:ext cx="2933700" cy="26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Cooperation with clients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Solicitation of feedback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Response to complaints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B6270-A0EC-1CC3-0F0F-8F49041B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0" y="2708361"/>
            <a:ext cx="4724400" cy="31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6D20DC-A709-4F8A-A8F5-146940E1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 Data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6733E1C9-050A-870C-0E75-99BF7B1AD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520980"/>
              </p:ext>
            </p:extLst>
          </p:nvPr>
        </p:nvGraphicFramePr>
        <p:xfrm>
          <a:off x="552498" y="1721306"/>
          <a:ext cx="3557776" cy="383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3311EA2-228D-3D4A-E8A4-837138FEA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6819" y="2359345"/>
            <a:ext cx="4146002" cy="2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16810"/>
      </p:ext>
    </p:extLst>
  </p:cSld>
  <p:clrMapOvr>
    <a:masterClrMapping/>
  </p:clrMapOvr>
</p:sld>
</file>

<file path=ppt/theme/theme1.xml><?xml version="1.0" encoding="utf-8"?>
<a:theme xmlns:a="http://schemas.openxmlformats.org/drawingml/2006/main" name="Text">
  <a:themeElements>
    <a:clrScheme name="SRC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8C9"/>
      </a:accent1>
      <a:accent2>
        <a:srgbClr val="002072"/>
      </a:accent2>
      <a:accent3>
        <a:srgbClr val="712B62"/>
      </a:accent3>
      <a:accent4>
        <a:srgbClr val="898700"/>
      </a:accent4>
      <a:accent5>
        <a:srgbClr val="D6492A"/>
      </a:accent5>
      <a:accent6>
        <a:srgbClr val="BE0F34"/>
      </a:accent6>
      <a:hlink>
        <a:srgbClr val="0078C9"/>
      </a:hlink>
      <a:folHlink>
        <a:srgbClr val="80828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_Presentation_Template" id="{0A85C7D0-8520-1348-9F48-69A4F3A8883D}" vid="{3EBA7601-B978-874B-B8AB-2CE4E024BEE4}"/>
    </a:ext>
  </a:extLst>
</a:theme>
</file>

<file path=ppt/theme/theme2.xml><?xml version="1.0" encoding="utf-8"?>
<a:theme xmlns:a="http://schemas.openxmlformats.org/drawingml/2006/main" name="Pictur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_Presentation_Template" id="{0A85C7D0-8520-1348-9F48-69A4F3A8883D}" vid="{74B32F8E-01EC-C74B-B809-421BBE2A8A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4f9f2b-73e9-4f2d-a6f3-fcce55c57384" xsi:nil="true"/>
    <lcf76f155ced4ddcb4097134ff3c332f xmlns="43c01135-c6c5-4eef-9750-9f8ca895c11a">
      <Terms xmlns="http://schemas.microsoft.com/office/infopath/2007/PartnerControls"/>
    </lcf76f155ced4ddcb4097134ff3c332f>
    <Last_x0020_Revised xmlns="43c01135-c6c5-4eef-9750-9f8ca895c11a">2024-02-22T06:00:00+00:00</Last_x0020_Revised>
    <Notes0 xmlns="43c01135-c6c5-4eef-9750-9f8ca895c11a" xsi:nil="true"/>
    <Sent xmlns="43c01135-c6c5-4eef-9750-9f8ca895c11a" xsi:nil="true"/>
    <Date_x0020_Originally_x0020_Established xmlns="43c01135-c6c5-4eef-9750-9f8ca895c11a" xsi:nil="true"/>
    <DocStatus xmlns="43c01135-c6c5-4eef-9750-9f8ca895c11a">Active</DocStatus>
    <Sent_x0020_to xmlns="43c01135-c6c5-4eef-9750-9f8ca895c11a">
      <UserInfo>
        <DisplayName/>
        <AccountId xsi:nil="true"/>
        <AccountType/>
      </UserInfo>
    </Sent_x0020_to>
    <TaxKeywordTaxHTField xmlns="a24f9f2b-73e9-4f2d-a6f3-fcce55c57384">
      <Terms xmlns="http://schemas.microsoft.com/office/infopath/2007/PartnerControls"/>
    </TaxKeywordTaxHTField>
    <Additional_x0020_Categories xmlns="43c01135-c6c5-4eef-9750-9f8ca895c11a" xsi:nil="true"/>
    <Description0 xmlns="43c01135-c6c5-4eef-9750-9f8ca895c11a">Presentation</Description0>
    <Doc_x0020_Type0 xmlns="43c01135-c6c5-4eef-9750-9f8ca895c11a">Template</Doc_x0020_Type0>
    <Group xmlns="43c01135-c6c5-4eef-9750-9f8ca895c11a">TEMPLATE</Group>
    <Last_x0020_Reviewed xmlns="43c01135-c6c5-4eef-9750-9f8ca895c11a">2024-02-22T06:00:00+00:00</Last_x0020_Reviewed>
    <Category xmlns="43c01135-c6c5-4eef-9750-9f8ca895c11a">Other</Category>
    <Forms xmlns="43c01135-c6c5-4eef-9750-9f8ca895c11a">Template</Forms>
    <SharedWithUsers xmlns="a24f9f2b-73e9-4f2d-a6f3-fcce55c57384">
      <UserInfo>
        <DisplayName>Audrey Jackson</DisplayName>
        <AccountId>22</AccountId>
        <AccountType/>
      </UserInfo>
      <UserInfo>
        <DisplayName>Erin Matthews</DisplayName>
        <AccountId>505</AccountId>
        <AccountType/>
      </UserInfo>
    </SharedWithUsers>
  </documentManagement>
</p:properties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CA687E932F542883611A94D18193A" ma:contentTypeVersion="38" ma:contentTypeDescription="Create a new document." ma:contentTypeScope="" ma:versionID="046dac956a892f4b5440de21b4a90156">
  <xsd:schema xmlns:xsd="http://www.w3.org/2001/XMLSchema" xmlns:xs="http://www.w3.org/2001/XMLSchema" xmlns:p="http://schemas.microsoft.com/office/2006/metadata/properties" xmlns:ns2="43c01135-c6c5-4eef-9750-9f8ca895c11a" xmlns:ns3="a24f9f2b-73e9-4f2d-a6f3-fcce55c57384" targetNamespace="http://schemas.microsoft.com/office/2006/metadata/properties" ma:root="true" ma:fieldsID="461b21b98aa1e90f210955b46c729208" ns2:_="" ns3:_="">
    <xsd:import namespace="43c01135-c6c5-4eef-9750-9f8ca895c11a"/>
    <xsd:import namespace="a24f9f2b-73e9-4f2d-a6f3-fcce55c57384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Group" minOccurs="0"/>
                <xsd:element ref="ns2:Doc_x0020_Type0" minOccurs="0"/>
                <xsd:element ref="ns2:Notes0" minOccurs="0"/>
                <xsd:element ref="ns2:DocStatus" minOccurs="0"/>
                <xsd:element ref="ns2:Last_x0020_Revised" minOccurs="0"/>
                <xsd:element ref="ns2:Last_x0020_Reviewed" minOccurs="0"/>
                <xsd:element ref="ns2:Sent" minOccurs="0"/>
                <xsd:element ref="ns2:Sent_x0020_to" minOccurs="0"/>
                <xsd:element ref="ns2:Date_x0020_Originally_x0020_Established" minOccurs="0"/>
                <xsd:element ref="ns2:Category" minOccurs="0"/>
                <xsd:element ref="ns2:Forms" minOccurs="0"/>
                <xsd:element ref="ns2:Additional_x0020_Categories" minOccurs="0"/>
                <xsd:element ref="ns3:TaxCatchAll" minOccurs="0"/>
                <xsd:element ref="ns3:TaxKeywordTaxHTField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01135-c6c5-4eef-9750-9f8ca895c11a" elementFormDefault="qualified">
    <xsd:import namespace="http://schemas.microsoft.com/office/2006/documentManagement/types"/>
    <xsd:import namespace="http://schemas.microsoft.com/office/infopath/2007/PartnerControls"/>
    <xsd:element name="Description0" ma:index="1" nillable="true" ma:displayName="Description" ma:internalName="Description0" ma:readOnly="false">
      <xsd:simpleType>
        <xsd:restriction base="dms:Text">
          <xsd:maxLength value="255"/>
        </xsd:restriction>
      </xsd:simpleType>
    </xsd:element>
    <xsd:element name="Group" ma:index="2" nillable="true" ma:displayName="Owner" ma:default="REF" ma:format="Dropdown" ma:internalName="Group" ma:readOnly="false">
      <xsd:simpleType>
        <xsd:restriction base="dms:Choice">
          <xsd:enumeration value="ADM"/>
          <xsd:enumeration value="COE"/>
          <xsd:enumeration value="COM"/>
          <xsd:enumeration value="FAC"/>
          <xsd:enumeration value="FIN"/>
          <xsd:enumeration value="GEN"/>
          <xsd:enumeration value="HR"/>
          <xsd:enumeration value="INT"/>
          <xsd:enumeration value="IT"/>
          <xsd:enumeration value="OHS"/>
          <xsd:enumeration value="MBD"/>
          <xsd:enumeration value="QMS"/>
          <xsd:enumeration value="REF"/>
          <xsd:enumeration value="TEMPLATE"/>
        </xsd:restriction>
      </xsd:simpleType>
    </xsd:element>
    <xsd:element name="Doc_x0020_Type0" ma:index="3" nillable="true" ma:displayName="Doc Type" ma:default="Other" ma:format="Dropdown" ma:internalName="Doc_x0020_Type0" ma:readOnly="false">
      <xsd:simpleType>
        <xsd:restriction base="dms:Choice">
          <xsd:enumeration value="Approval"/>
          <xsd:enumeration value="Policy"/>
          <xsd:enumeration value="Procedure"/>
          <xsd:enumeration value="Form"/>
          <xsd:enumeration value="Exhibit"/>
          <xsd:enumeration value="Template"/>
          <xsd:enumeration value="Guideline"/>
          <xsd:enumeration value="Manual"/>
          <xsd:enumeration value="Other"/>
          <xsd:enumeration value="Standard"/>
          <xsd:enumeration value="Reference"/>
        </xsd:restriction>
      </xsd:simpleType>
    </xsd:element>
    <xsd:element name="Notes0" ma:index="4" nillable="true" ma:displayName="Notes" ma:internalName="Notes0" ma:readOnly="false">
      <xsd:simpleType>
        <xsd:restriction base="dms:Note">
          <xsd:maxLength value="255"/>
        </xsd:restriction>
      </xsd:simpleType>
    </xsd:element>
    <xsd:element name="DocStatus" ma:index="5" nillable="true" ma:displayName="Status" ma:format="Dropdown" ma:internalName="DocStatus" ma:readOnly="false">
      <xsd:simpleType>
        <xsd:union memberTypes="dms:Text">
          <xsd:simpleType>
            <xsd:restriction base="dms:Choice">
              <xsd:enumeration value="Active"/>
              <xsd:enumeration value="Approval"/>
              <xsd:enumeration value="Archived"/>
              <xsd:enumeration value="Deleted"/>
              <xsd:enumeration value="Pending"/>
              <xsd:enumeration value="Private Active"/>
              <xsd:enumeration value="Replaced"/>
            </xsd:restriction>
          </xsd:simpleType>
        </xsd:union>
      </xsd:simpleType>
    </xsd:element>
    <xsd:element name="Last_x0020_Revised" ma:index="7" nillable="true" ma:displayName="Last Revised" ma:format="DateOnly" ma:internalName="Last_x0020_Revised" ma:readOnly="false">
      <xsd:simpleType>
        <xsd:restriction base="dms:DateTime"/>
      </xsd:simpleType>
    </xsd:element>
    <xsd:element name="Last_x0020_Reviewed" ma:index="8" nillable="true" ma:displayName="Last Reviewed" ma:format="DateOnly" ma:internalName="Last_x0020_Reviewed" ma:readOnly="false">
      <xsd:simpleType>
        <xsd:restriction base="dms:DateTime"/>
      </xsd:simpleType>
    </xsd:element>
    <xsd:element name="Sent" ma:index="9" nillable="true" ma:displayName="Date Sent" ma:format="DateOnly" ma:internalName="Sent" ma:readOnly="false">
      <xsd:simpleType>
        <xsd:restriction base="dms:DateTime"/>
      </xsd:simpleType>
    </xsd:element>
    <xsd:element name="Sent_x0020_to" ma:index="10" nillable="true" ma:displayName="Sent to" ma:list="UserInfo" ma:SharePointGroup="0" ma:internalName="Sent_x0020_to" ma:readOnly="false" ma:showField="First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_x0020_Originally_x0020_Established" ma:index="11" nillable="true" ma:displayName="Date Originally Established" ma:format="DateOnly" ma:internalName="Date_x0020_Originally_x0020_Established" ma:readOnly="false">
      <xsd:simpleType>
        <xsd:restriction base="dms:DateTime"/>
      </xsd:simpleType>
    </xsd:element>
    <xsd:element name="Category" ma:index="12" nillable="true" ma:displayName="Category" ma:default="Other" ma:format="Dropdown" ma:internalName="Category" ma:readOnly="false">
      <xsd:simpleType>
        <xsd:restriction base="dms:Choice">
          <xsd:enumeration value="Approval Forms"/>
          <xsd:enumeration value="Code of Conduct and Ethics"/>
          <xsd:enumeration value="Facilities"/>
          <xsd:enumeration value="Financial Management"/>
          <xsd:enumeration value="Human Resources"/>
          <xsd:enumeration value="Information Technologies"/>
          <xsd:enumeration value="Legal"/>
          <xsd:enumeration value="Occupational Health &amp; Safety"/>
          <xsd:enumeration value="Quality and Risk"/>
          <xsd:enumeration value="Reputation Management"/>
          <xsd:enumeration value="Other"/>
        </xsd:restriction>
      </xsd:simpleType>
    </xsd:element>
    <xsd:element name="Forms" ma:index="13" nillable="true" ma:displayName="Forms" ma:format="Dropdown" ma:internalName="Forms" ma:readOnly="false">
      <xsd:simpleType>
        <xsd:restriction base="dms:Choice">
          <xsd:enumeration value="Code of Conduct and Ethics"/>
          <xsd:enumeration value="Finance"/>
          <xsd:enumeration value="Legal"/>
          <xsd:enumeration value="General"/>
          <xsd:enumeration value="Human Resources"/>
          <xsd:enumeration value="Occupational Health and Safety"/>
          <xsd:enumeration value="Other"/>
          <xsd:enumeration value="Project Management"/>
          <xsd:enumeration value="Purchasing/Stores"/>
          <xsd:enumeration value="Quality"/>
          <xsd:enumeration value="Staff Association (Saskatoon/Regina)"/>
          <xsd:enumeration value="Template"/>
          <xsd:enumeration value="Vacation/Travel"/>
        </xsd:restriction>
      </xsd:simpleType>
    </xsd:element>
    <xsd:element name="Additional_x0020_Categories" ma:index="15" nillable="true" ma:displayName="Additional Categories" ma:format="Dropdown" ma:internalName="Additional_x0020_Categories" ma:readOnly="false">
      <xsd:simpleType>
        <xsd:restriction base="dms:Choice">
          <xsd:enumeration value="Hazard Identification"/>
          <xsd:enumeration value="Job Families"/>
          <xsd:enumeration value="MyPay"/>
          <xsd:enumeration value="Other"/>
        </xsd:restriction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34" nillable="true" ma:taxonomy="true" ma:internalName="lcf76f155ced4ddcb4097134ff3c332f" ma:taxonomyFieldName="MediaServiceImageTags" ma:displayName="Image Tags" ma:readOnly="false" ma:fieldId="{5cf76f15-5ced-4ddc-b409-7134ff3c332f}" ma:taxonomyMulti="true" ma:sspId="d3ee2064-fa12-42dd-b7d4-e4bd05d433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f9f2b-73e9-4f2d-a6f3-fcce55c5738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09bf8b6-a641-409b-909b-55922c601a41}" ma:internalName="TaxCatchAll" ma:showField="CatchAllData" ma:web="a24f9f2b-73e9-4f2d-a6f3-fcce55c573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d3ee2064-fa12-42dd-b7d4-e4bd05d433f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6" ma:displayName="Current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11B460-FACA-44AB-B20F-638922C589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2BA927-82EC-4F38-88A2-AD215B096941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43c01135-c6c5-4eef-9750-9f8ca895c11a"/>
    <ds:schemaRef ds:uri="http://purl.org/dc/dcmitype/"/>
    <ds:schemaRef ds:uri="http://purl.org/dc/elements/1.1/"/>
    <ds:schemaRef ds:uri="http://schemas.openxmlformats.org/package/2006/metadata/core-properties"/>
    <ds:schemaRef ds:uri="a24f9f2b-73e9-4f2d-a6f3-fcce55c57384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B2D06FA-5449-4AC2-AE93-9C9587DB2CCB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85513795-784E-4684-9B35-546354AE9D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c01135-c6c5-4eef-9750-9f8ca895c11a"/>
    <ds:schemaRef ds:uri="a24f9f2b-73e9-4f2d-a6f3-fcce55c57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Text</Template>
  <TotalTime>9198</TotalTime>
  <Words>587</Words>
  <Application>Microsoft Office PowerPoint</Application>
  <PresentationFormat>On-screen Show (4:3)</PresentationFormat>
  <Paragraphs>159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Text</vt:lpstr>
      <vt:lpstr>Pictures</vt:lpstr>
      <vt:lpstr>Quality Assurance of Lab Results </vt:lpstr>
      <vt:lpstr>Outline</vt:lpstr>
      <vt:lpstr>Quality – What is it?</vt:lpstr>
      <vt:lpstr>Quality – What is it?</vt:lpstr>
      <vt:lpstr>Quality – What is it?</vt:lpstr>
      <vt:lpstr>Accreditation</vt:lpstr>
      <vt:lpstr>Accreditation</vt:lpstr>
      <vt:lpstr>Accreditation</vt:lpstr>
      <vt:lpstr>Lab Data</vt:lpstr>
      <vt:lpstr>Quality Assurance Tools</vt:lpstr>
      <vt:lpstr>Quality Assurance Tools</vt:lpstr>
      <vt:lpstr>Quality Assurance Tools</vt:lpstr>
      <vt:lpstr>Quality Assurance Tools</vt:lpstr>
      <vt:lpstr>Proficiency Testing (PT)</vt:lpstr>
      <vt:lpstr>Uncertainty </vt:lpstr>
      <vt:lpstr>Uncertainty </vt:lpstr>
      <vt:lpstr>Summary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begin!</dc:title>
  <dc:creator>Microsoft Office User</dc:creator>
  <cp:lastModifiedBy>Karen Turner</cp:lastModifiedBy>
  <cp:revision>44</cp:revision>
  <dcterms:created xsi:type="dcterms:W3CDTF">2021-01-28T18:28:00Z</dcterms:created>
  <dcterms:modified xsi:type="dcterms:W3CDTF">2024-03-05T22:55:39Z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0x010100B28CA687E932F542883611A94D18193A</vt:lpwstr>
  </property>
  <property fmtid="{D5CDD505-2E9C-101B-9397-08002B2CF9AE}" pid="3" name="TaxKeywor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  <property fmtid="{D5CDD505-2E9C-101B-9397-08002B2CF9AE}" pid="7" name="Order">
    <vt:r8>22200</vt:r8>
  </property>
  <property fmtid="{D5CDD505-2E9C-101B-9397-08002B2CF9AE}" pid="8" name="ComplianceAssetId">
    <vt:lpwstr/>
  </property>
  <property fmtid="{D5CDD505-2E9C-101B-9397-08002B2CF9AE}" pid="9" name="_activity">
    <vt:lpwstr>{"FileActivityType":"9","FileActivityTimeStamp":"2024-01-08T22:03:41.060Z","FileActivityUsersOnPage":[{"DisplayName":"Erin Matthews","Id":"erin.matthews@src.sk.ca"},{"DisplayName":"Audrey Jackson","Id":"audrey.jackson@src.sk.ca"},{"DisplayName":"Erin Matthews","Id":"erin.matthews@src.sk.ca"}],"FileActivityNavigationId":null}</vt:lpwstr>
  </property>
</Properties>
</file>