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4"/>
  </p:sldMasterIdLst>
  <p:notesMasterIdLst>
    <p:notesMasterId r:id="rId34"/>
  </p:notesMasterIdLst>
  <p:handoutMasterIdLst>
    <p:handoutMasterId r:id="rId35"/>
  </p:handoutMasterIdLst>
  <p:sldIdLst>
    <p:sldId id="2113420063" r:id="rId5"/>
    <p:sldId id="2113420073" r:id="rId6"/>
    <p:sldId id="2113420074" r:id="rId7"/>
    <p:sldId id="2113420103" r:id="rId8"/>
    <p:sldId id="2113420113" r:id="rId9"/>
    <p:sldId id="2113420104" r:id="rId10"/>
    <p:sldId id="2113420107" r:id="rId11"/>
    <p:sldId id="2113420105" r:id="rId12"/>
    <p:sldId id="2113420124" r:id="rId13"/>
    <p:sldId id="2113420108" r:id="rId14"/>
    <p:sldId id="2113420110" r:id="rId15"/>
    <p:sldId id="2113420111" r:id="rId16"/>
    <p:sldId id="2113420114" r:id="rId17"/>
    <p:sldId id="2113420119" r:id="rId18"/>
    <p:sldId id="2113420120" r:id="rId19"/>
    <p:sldId id="2113420127" r:id="rId20"/>
    <p:sldId id="2113420122" r:id="rId21"/>
    <p:sldId id="2113420128" r:id="rId22"/>
    <p:sldId id="2113420130" r:id="rId23"/>
    <p:sldId id="2113420129" r:id="rId24"/>
    <p:sldId id="2113420125" r:id="rId25"/>
    <p:sldId id="2113420115" r:id="rId26"/>
    <p:sldId id="2113420117" r:id="rId27"/>
    <p:sldId id="2113420109" r:id="rId28"/>
    <p:sldId id="2113420116" r:id="rId29"/>
    <p:sldId id="2113420132" r:id="rId30"/>
    <p:sldId id="2113420118" r:id="rId31"/>
    <p:sldId id="2113420131" r:id="rId32"/>
    <p:sldId id="2113420102" r:id="rId33"/>
  </p:sldIdLst>
  <p:sldSz cx="12192000" cy="6858000"/>
  <p:notesSz cx="6797675" cy="9926638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7650" userDrawn="1">
          <p15:clr>
            <a:srgbClr val="A4A3A4"/>
          </p15:clr>
        </p15:guide>
        <p15:guide id="6" orient="horz" pos="2682" userDrawn="1">
          <p15:clr>
            <a:srgbClr val="A4A3A4"/>
          </p15:clr>
        </p15:guide>
        <p15:guide id="7" orient="horz" pos="2092" userDrawn="1">
          <p15:clr>
            <a:srgbClr val="A4A3A4"/>
          </p15:clr>
        </p15:guide>
        <p15:guide id="8" orient="horz" pos="1366" userDrawn="1">
          <p15:clr>
            <a:srgbClr val="A4A3A4"/>
          </p15:clr>
        </p15:guide>
        <p15:guide id="9" orient="horz" pos="3090" userDrawn="1">
          <p15:clr>
            <a:srgbClr val="A4A3A4"/>
          </p15:clr>
        </p15:guide>
        <p15:guide id="10" orient="horz" pos="1797" userDrawn="1">
          <p15:clr>
            <a:srgbClr val="A4A3A4"/>
          </p15:clr>
        </p15:guide>
        <p15:guide id="11" orient="horz" pos="2387" userDrawn="1">
          <p15:clr>
            <a:srgbClr val="A4A3A4"/>
          </p15:clr>
        </p15:guide>
        <p15:guide id="12" pos="2593" userDrawn="1">
          <p15:clr>
            <a:srgbClr val="A4A3A4"/>
          </p15:clr>
        </p15:guide>
        <p15:guide id="13" pos="5360" userDrawn="1">
          <p15:clr>
            <a:srgbClr val="A4A3A4"/>
          </p15:clr>
        </p15:guide>
        <p15:guide id="14" pos="53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ia Prokofeva" initials="DP" lastIdx="9" clrIdx="0">
    <p:extLst>
      <p:ext uri="{19B8F6BF-5375-455C-9EA6-DF929625EA0E}">
        <p15:presenceInfo xmlns:p15="http://schemas.microsoft.com/office/powerpoint/2012/main" userId="S::daria.prokofeva@alsglobal.com::0a48f4ff-358f-40bc-8d55-45e51b41d5e0" providerId="AD"/>
      </p:ext>
    </p:extLst>
  </p:cmAuthor>
  <p:cmAuthor id="2" name="Simon Starr" initials="SS" lastIdx="0" clrIdx="1">
    <p:extLst>
      <p:ext uri="{19B8F6BF-5375-455C-9EA6-DF929625EA0E}">
        <p15:presenceInfo xmlns:p15="http://schemas.microsoft.com/office/powerpoint/2012/main" userId="S-1-5-21-507921405-412668190-682003330-16970444" providerId="AD"/>
      </p:ext>
    </p:extLst>
  </p:cmAuthor>
  <p:cmAuthor id="3" name="Joseph Lee" initials="JL" lastIdx="19" clrIdx="2">
    <p:extLst>
      <p:ext uri="{19B8F6BF-5375-455C-9EA6-DF929625EA0E}">
        <p15:presenceInfo xmlns:p15="http://schemas.microsoft.com/office/powerpoint/2012/main" userId="S::Joseph.Lee@ALSGlobal.com::5b17d5b2-1fe3-4057-acdc-4be3d2658705" providerId="AD"/>
      </p:ext>
    </p:extLst>
  </p:cmAuthor>
  <p:cmAuthor id="4" name="Joe Lazur" initials="JL" lastIdx="1" clrIdx="3">
    <p:extLst>
      <p:ext uri="{19B8F6BF-5375-455C-9EA6-DF929625EA0E}">
        <p15:presenceInfo xmlns:p15="http://schemas.microsoft.com/office/powerpoint/2012/main" userId="264ede95ecd8a996" providerId="Windows Live"/>
      </p:ext>
    </p:extLst>
  </p:cmAuthor>
  <p:cmAuthor id="5" name="Joanna Bramich" initials="JB" lastIdx="7" clrIdx="4">
    <p:extLst>
      <p:ext uri="{19B8F6BF-5375-455C-9EA6-DF929625EA0E}">
        <p15:presenceInfo xmlns:p15="http://schemas.microsoft.com/office/powerpoint/2012/main" userId="S::joanna.bramich@alsglobal.com::09be6ae8-a389-4e8e-8b76-7254363ce71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33"/>
    <a:srgbClr val="000000"/>
    <a:srgbClr val="1690FF"/>
    <a:srgbClr val="E3F2FF"/>
    <a:srgbClr val="0000C4"/>
    <a:srgbClr val="707070"/>
    <a:srgbClr val="FFBC03"/>
    <a:srgbClr val="73BCFF"/>
    <a:srgbClr val="00AC39"/>
    <a:srgbClr val="732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1" autoAdjust="0"/>
    <p:restoredTop sz="88019" autoAdjust="0"/>
  </p:normalViewPr>
  <p:slideViewPr>
    <p:cSldViewPr snapToGrid="0">
      <p:cViewPr varScale="1">
        <p:scale>
          <a:sx n="63" d="100"/>
          <a:sy n="63" d="100"/>
        </p:scale>
        <p:origin x="702" y="72"/>
      </p:cViewPr>
      <p:guideLst>
        <p:guide pos="7650"/>
        <p:guide orient="horz" pos="2682"/>
        <p:guide orient="horz" pos="2092"/>
        <p:guide orient="horz" pos="1366"/>
        <p:guide orient="horz" pos="3090"/>
        <p:guide orient="horz" pos="1797"/>
        <p:guide orient="horz" pos="2387"/>
        <p:guide pos="2593"/>
        <p:guide pos="5360"/>
        <p:guide pos="5382"/>
      </p:guideLst>
    </p:cSldViewPr>
  </p:slideViewPr>
  <p:outlineViewPr>
    <p:cViewPr>
      <p:scale>
        <a:sx n="33" d="100"/>
        <a:sy n="33" d="100"/>
      </p:scale>
      <p:origin x="0" y="-1494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56" d="100"/>
          <a:sy n="156" d="100"/>
        </p:scale>
        <p:origin x="518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F71BE7-C8DD-46F7-A50A-FA325DCC69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4"/>
            <a:ext cx="2945659" cy="497796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>
              <a:defRPr sz="1200"/>
            </a:lvl1pPr>
          </a:lstStyle>
          <a:p>
            <a:endParaRPr lang="en-AU" dirty="0">
              <a:latin typeface="Avenir Next LT Pro" panose="020B05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C72AB-D3A8-4AE8-BC04-B27EB07AA3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846"/>
            <a:ext cx="2945659" cy="497796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>
              <a:defRPr sz="1200"/>
            </a:lvl1pPr>
          </a:lstStyle>
          <a:p>
            <a:endParaRPr lang="en-AU" dirty="0">
              <a:latin typeface="Avenir Next LT Pro" panose="020B05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A74E5-4746-4C82-BF9B-CD69D00FFE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846"/>
            <a:ext cx="2945659" cy="497796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r">
              <a:defRPr sz="1200"/>
            </a:lvl1pPr>
          </a:lstStyle>
          <a:p>
            <a:fld id="{B21C2C05-A67D-4526-99EF-22DAD2D768B5}" type="slidenum">
              <a:rPr lang="en-AU" smtClean="0">
                <a:latin typeface="Avenir Next LT Pro" panose="020B0504020202020204" pitchFamily="34" charset="0"/>
              </a:rPr>
              <a:t>‹#›</a:t>
            </a:fld>
            <a:endParaRPr lang="en-AU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57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945659" cy="498056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>
              <a:defRPr sz="1200"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4"/>
            <a:ext cx="2945659" cy="498056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r">
              <a:defRPr sz="1200">
                <a:latin typeface="Avenir Next LT Pro" panose="020B0504020202020204" pitchFamily="34" charset="0"/>
              </a:defRPr>
            </a:lvl1pPr>
          </a:lstStyle>
          <a:p>
            <a:fld id="{250A7C7F-0032-47C3-8347-986FF4D58FDE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2" rIns="91425" bIns="457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4"/>
          </a:xfrm>
          <a:prstGeom prst="rect">
            <a:avLst/>
          </a:prstGeom>
        </p:spPr>
        <p:txBody>
          <a:bodyPr vert="horz" lIns="91425" tIns="45712" rIns="91425" bIns="45712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7"/>
            <a:ext cx="2945659" cy="498054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>
              <a:defRPr sz="1200"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7"/>
            <a:ext cx="2945659" cy="498054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r">
              <a:defRPr sz="1200">
                <a:latin typeface="Avenir Next LT Pro" panose="020B0504020202020204" pitchFamily="34" charset="0"/>
              </a:defRPr>
            </a:lvl1pPr>
          </a:lstStyle>
          <a:p>
            <a:fld id="{E3D6B245-3CB8-447A-9B7D-671411B97C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86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‘n-’ denotes straight-chained hydrocarbons rather than including branched carbons.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6B245-3CB8-447A-9B7D-671411B97CF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34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‘n-’ denotes straight-chained hydrocarbons rather than including branched carbons.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6B245-3CB8-447A-9B7D-671411B97CF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149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 picture!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6B245-3CB8-447A-9B7D-671411B97CF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366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Weathering (evaporative) causes lighter hydrocarbons (&lt;nC12) to be lost first.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6B245-3CB8-447A-9B7D-671411B97CF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055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6B245-3CB8-447A-9B7D-671411B97CF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926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rgbClr val="004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FBA2548-CE7C-45CC-B321-893F335F1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989" y="6505200"/>
            <a:ext cx="388099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 b="0">
                <a:solidFill>
                  <a:schemeClr val="tx1">
                    <a:lumMod val="6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259BDAE-2DC3-43B9-AF21-27E05235B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03137" y="6505200"/>
            <a:ext cx="2454980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lang="en-US" sz="800" b="0" kern="1200">
                <a:solidFill>
                  <a:schemeClr val="tx1">
                    <a:lumMod val="6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39E4F6-CA5B-4C2A-8C06-1EA05CFDB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2026298"/>
            <a:ext cx="4376739" cy="13302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lang="en-US" sz="2800" b="0" kern="12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4DD8340-853B-4B11-B9DE-1FBC245C6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510000"/>
            <a:ext cx="4376739" cy="8859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0"/>
              </a:spcAft>
              <a:buNone/>
              <a:defRPr lang="en-AU" sz="1800" b="0" kern="1200" dirty="0">
                <a:solidFill>
                  <a:srgbClr val="F2F2F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AU" noProof="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7BD4DE7-ECA1-2847-A109-8541C08B3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7673" y="1647406"/>
            <a:ext cx="2760653" cy="2760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6258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832" userDrawn="1">
          <p15:clr>
            <a:srgbClr val="FBAE40"/>
          </p15:clr>
        </p15:guide>
        <p15:guide id="3" orient="horz" pos="1436" userDrawn="1">
          <p15:clr>
            <a:srgbClr val="FBAE40"/>
          </p15:clr>
        </p15:guide>
        <p15:guide id="4" pos="3205" userDrawn="1">
          <p15:clr>
            <a:srgbClr val="FBAE40"/>
          </p15:clr>
        </p15:guide>
        <p15:guide id="5" orient="horz" pos="21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5CBE8-2893-4C1B-8FC2-2E4E8DBFD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F31F5-45CF-4667-9459-5A79387D6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0989" y="6506015"/>
            <a:ext cx="388099" cy="144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5AC3C-5699-4C24-A546-5D1C0177A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3860" y="6506015"/>
            <a:ext cx="2454980" cy="144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8729B5D-AC16-4485-94BD-11430871D60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2000" y="1314000"/>
            <a:ext cx="4827587" cy="4964112"/>
          </a:xfrm>
        </p:spPr>
        <p:txBody>
          <a:bodyPr/>
          <a:lstStyle>
            <a:lvl1pPr>
              <a:defRPr/>
            </a:lvl1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C3FBA4E6-C8EE-4BA7-A063-9F0C1356BE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45151" y="1314000"/>
            <a:ext cx="4827587" cy="4964112"/>
          </a:xfrm>
        </p:spPr>
        <p:txBody>
          <a:bodyPr/>
          <a:lstStyle>
            <a:lvl1pPr>
              <a:defRPr/>
            </a:lvl1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3538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 w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5CBE8-2893-4C1B-8FC2-2E4E8DBFD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F31F5-45CF-4667-9459-5A79387D6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0989" y="6506015"/>
            <a:ext cx="388099" cy="144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5AC3C-5699-4C24-A546-5D1C0177A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3860" y="6506015"/>
            <a:ext cx="2454980" cy="144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097154-A0AA-4DD0-BE5A-B5144A1631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2000" y="1524624"/>
            <a:ext cx="4824000" cy="4745377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+mj-lt"/>
              </a:defRPr>
            </a:lvl1pPr>
            <a:lvl2pPr marL="266700" indent="-266700">
              <a:buSzPct val="100000"/>
              <a:buFont typeface="Arial" panose="020B0604020202020204" pitchFamily="34" charset="0"/>
              <a:buChar char="•"/>
              <a:tabLst/>
              <a:defRPr sz="1800">
                <a:latin typeface="+mn-lt"/>
              </a:defRPr>
            </a:lvl2pPr>
            <a:lvl3pPr marL="538163" indent="-271463">
              <a:buSzPct val="100000"/>
              <a:buFont typeface="Avenir Next LT Pro" panose="020B0504020202020204" pitchFamily="34" charset="0"/>
              <a:buChar char="—"/>
              <a:tabLst/>
              <a:defRPr sz="1700">
                <a:latin typeface="+mn-lt"/>
              </a:defRPr>
            </a:lvl3pPr>
            <a:lvl4pPr marL="804863" indent="-266700"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4pPr>
            <a:lvl5pPr marL="1074738" indent="-265113">
              <a:buFont typeface="Symbol" panose="05050102010706020507" pitchFamily="18" charset="2"/>
              <a:buChar char="-"/>
              <a:defRPr sz="17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8560E-4B27-4079-A120-2ACCF93B07AD}"/>
              </a:ext>
            </a:extLst>
          </p:cNvPr>
          <p:cNvSpPr/>
          <p:nvPr userDrawn="1"/>
        </p:nvSpPr>
        <p:spPr>
          <a:xfrm>
            <a:off x="432000" y="1315475"/>
            <a:ext cx="4824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B92585-7B7A-41ED-8F4A-606F8D0B1281}"/>
              </a:ext>
            </a:extLst>
          </p:cNvPr>
          <p:cNvSpPr/>
          <p:nvPr userDrawn="1"/>
        </p:nvSpPr>
        <p:spPr>
          <a:xfrm>
            <a:off x="5648326" y="1315475"/>
            <a:ext cx="4824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+mj-lt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66F4E2B-4ACD-45A1-BFA9-25D1DA8C81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48325" y="1524624"/>
            <a:ext cx="4824000" cy="4745377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+mj-lt"/>
              </a:defRPr>
            </a:lvl1pPr>
            <a:lvl2pPr marL="266700" indent="-266700">
              <a:buSzPct val="100000"/>
              <a:buFont typeface="Arial" panose="020B0604020202020204" pitchFamily="34" charset="0"/>
              <a:buChar char="•"/>
              <a:tabLst/>
              <a:defRPr sz="1800">
                <a:latin typeface="+mn-lt"/>
              </a:defRPr>
            </a:lvl2pPr>
            <a:lvl3pPr marL="538163" indent="-271463">
              <a:buSzPct val="100000"/>
              <a:buFont typeface="Avenir Next LT Pro" panose="020B0504020202020204" pitchFamily="34" charset="0"/>
              <a:buChar char="—"/>
              <a:tabLst/>
              <a:defRPr sz="1700">
                <a:latin typeface="+mn-lt"/>
              </a:defRPr>
            </a:lvl3pPr>
            <a:lvl4pPr marL="804863" indent="-266700"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4pPr>
            <a:lvl5pPr marL="1074738" indent="-265113">
              <a:buFont typeface="Symbol" panose="05050102010706020507" pitchFamily="18" charset="2"/>
              <a:buChar char="-"/>
              <a:defRPr sz="17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9310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5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2 content w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5CBE8-2893-4C1B-8FC2-2E4E8DBFD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F31F5-45CF-4667-9459-5A79387D6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0989" y="6506015"/>
            <a:ext cx="388099" cy="144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5AC3C-5699-4C24-A546-5D1C0177A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3860" y="6506015"/>
            <a:ext cx="2454980" cy="144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8560E-4B27-4079-A120-2ACCF93B07AD}"/>
              </a:ext>
            </a:extLst>
          </p:cNvPr>
          <p:cNvSpPr/>
          <p:nvPr userDrawn="1"/>
        </p:nvSpPr>
        <p:spPr>
          <a:xfrm>
            <a:off x="432000" y="1315475"/>
            <a:ext cx="4824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B92585-7B7A-41ED-8F4A-606F8D0B1281}"/>
              </a:ext>
            </a:extLst>
          </p:cNvPr>
          <p:cNvSpPr/>
          <p:nvPr userDrawn="1"/>
        </p:nvSpPr>
        <p:spPr>
          <a:xfrm>
            <a:off x="5648326" y="1315475"/>
            <a:ext cx="4824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+mj-lt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ECBC2DB-03FD-4B92-B4C9-614FDA9BC59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2000" y="3897313"/>
            <a:ext cx="4824000" cy="2372688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+mj-lt"/>
              </a:defRPr>
            </a:lvl1pPr>
            <a:lvl2pPr marL="266700" indent="-266700">
              <a:buSzPct val="100000"/>
              <a:buFont typeface="Arial" panose="020B0604020202020204" pitchFamily="34" charset="0"/>
              <a:buChar char="•"/>
              <a:tabLst/>
              <a:defRPr sz="1800">
                <a:latin typeface="+mn-lt"/>
              </a:defRPr>
            </a:lvl2pPr>
            <a:lvl3pPr marL="538163" indent="-271463">
              <a:buSzPct val="100000"/>
              <a:buFont typeface="Avenir Next LT Pro" panose="020B0504020202020204" pitchFamily="34" charset="0"/>
              <a:buChar char="—"/>
              <a:tabLst/>
              <a:defRPr sz="1700">
                <a:latin typeface="+mn-lt"/>
              </a:defRPr>
            </a:lvl3pPr>
            <a:lvl4pPr marL="804863" indent="-266700"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4pPr>
            <a:lvl5pPr marL="1074738" indent="-265113">
              <a:buFont typeface="Symbol" panose="05050102010706020507" pitchFamily="18" charset="2"/>
              <a:buChar char="-"/>
              <a:defRPr sz="17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230514D-F33C-4B18-853C-4540C9CD4F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48325" y="3897313"/>
            <a:ext cx="4824000" cy="2372688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+mj-lt"/>
              </a:defRPr>
            </a:lvl1pPr>
            <a:lvl2pPr marL="266700" indent="-266700">
              <a:buSzPct val="100000"/>
              <a:buFont typeface="Arial" panose="020B0604020202020204" pitchFamily="34" charset="0"/>
              <a:buChar char="•"/>
              <a:tabLst/>
              <a:defRPr sz="1800">
                <a:latin typeface="+mn-lt"/>
              </a:defRPr>
            </a:lvl2pPr>
            <a:lvl3pPr marL="538163" indent="-271463">
              <a:buSzPct val="100000"/>
              <a:buFont typeface="Avenir Next LT Pro" panose="020B0504020202020204" pitchFamily="34" charset="0"/>
              <a:buChar char="—"/>
              <a:tabLst/>
              <a:defRPr sz="1700">
                <a:latin typeface="+mn-lt"/>
              </a:defRPr>
            </a:lvl3pPr>
            <a:lvl4pPr marL="804863" indent="-266700"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4pPr>
            <a:lvl5pPr marL="1074738" indent="-265113">
              <a:buFont typeface="Symbol" panose="05050102010706020507" pitchFamily="18" charset="2"/>
              <a:buChar char="-"/>
              <a:defRPr sz="17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64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5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FB35A-B0E9-4C39-B643-894C51039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716852"/>
            <a:ext cx="11322050" cy="822960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90790-45D8-4BEF-A218-F53457F280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0989" y="6506015"/>
            <a:ext cx="388099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5DBF1-89ED-4E31-8757-4039AD69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3860" y="6506015"/>
            <a:ext cx="2454980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00566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F31F5-45CF-4667-9459-5A79387D6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0989" y="6506015"/>
            <a:ext cx="388099" cy="144000"/>
          </a:xfrm>
          <a:prstGeom prst="rect">
            <a:avLst/>
          </a:prstGeom>
        </p:spPr>
        <p:txBody>
          <a:bodyPr/>
          <a:lstStyle/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5AC3C-5699-4C24-A546-5D1C0177A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3860" y="6506015"/>
            <a:ext cx="2454980" cy="14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Copyright 2022   |   ALS 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311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+ Blu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F31F5-45CF-4667-9459-5A79387D6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0989" y="6506015"/>
            <a:ext cx="388099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5AC3C-5699-4C24-A546-5D1C0177A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3860" y="6506015"/>
            <a:ext cx="2454980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958C62-38AE-4661-91F3-C0C9D5E3E8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31456"/>
            <a:ext cx="10044000" cy="8229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39121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Blu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F31F5-45CF-4667-9459-5A79387D6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0989" y="6506015"/>
            <a:ext cx="388099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5AC3C-5699-4C24-A546-5D1C0177A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3860" y="6506015"/>
            <a:ext cx="2454980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958C62-38AE-4661-91F3-C0C9D5E3E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718000"/>
            <a:ext cx="11334550" cy="82296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E68533F-898C-4B53-9210-AE1FA09833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201920" y="585937"/>
            <a:ext cx="1788160" cy="17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89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E Slid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837B48-B324-4DC9-940A-B9766EAD99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9958C62-38AE-4661-91F3-C0C9D5E3E8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31456"/>
            <a:ext cx="10044000" cy="8229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10B9581-DD29-4DBC-AB3E-B54948DE48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34840" y="232897"/>
            <a:ext cx="828000" cy="82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F31F5-45CF-4667-9459-5A79387D6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0989" y="6506015"/>
            <a:ext cx="388099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5AC3C-5699-4C24-A546-5D1C0177A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3860" y="6506015"/>
            <a:ext cx="2454980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709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 1">
    <p:bg>
      <p:bgPr>
        <a:solidFill>
          <a:srgbClr val="004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82852EF-1A7A-CD4E-B0F3-34610966D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8" y="2026298"/>
            <a:ext cx="4377600" cy="13302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lang="en-US" sz="2800" b="0" kern="12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13C5338-FB6A-294C-90EB-A2CF0B766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8" y="3510000"/>
            <a:ext cx="4377600" cy="8859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0"/>
              </a:spcAft>
              <a:buNone/>
              <a:defRPr lang="en-AU" sz="1800" b="0" kern="1200" dirty="0">
                <a:solidFill>
                  <a:srgbClr val="F2F2F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AU" noProof="0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0781026-C570-451E-89D1-EBEE07D17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989" y="6505200"/>
            <a:ext cx="388099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 b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C98C0D79-CC41-42C3-9125-0D3DFF86F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03137" y="6505200"/>
            <a:ext cx="2454980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lang="en-US" sz="800" b="0" kern="1200">
                <a:solidFill>
                  <a:schemeClr val="tx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BBE729C-BD49-5A45-B201-0A04139B79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286" y="208801"/>
            <a:ext cx="1209662" cy="12096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E21350-131C-4CD6-B536-6D7566E680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143" y="1058863"/>
            <a:ext cx="4365686" cy="4376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9170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orient="horz" pos="2832">
          <p15:clr>
            <a:srgbClr val="FBAE40"/>
          </p15:clr>
        </p15:guide>
        <p15:guide id="3" orient="horz" pos="1436">
          <p15:clr>
            <a:srgbClr val="FBAE40"/>
          </p15:clr>
        </p15:guide>
        <p15:guide id="4" pos="6799">
          <p15:clr>
            <a:srgbClr val="FBAE40"/>
          </p15:clr>
        </p15:guide>
        <p15:guide id="5" orient="horz" pos="297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3234">
          <p15:clr>
            <a:srgbClr val="FBAE40"/>
          </p15:clr>
        </p15:guide>
        <p15:guide id="8" pos="47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Duot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B94B28-299A-40AE-ACAF-FF9E6B99DB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4278243-45FC-4018-93CA-51823B8E9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989" y="6505200"/>
            <a:ext cx="388099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 b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EE32357D-7A81-4C9B-9035-B77DE047C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03137" y="6505200"/>
            <a:ext cx="2454980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lang="en-US" sz="800" b="0" kern="1200">
                <a:solidFill>
                  <a:schemeClr val="tx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FFB614-D832-4D2E-810A-DBFE558B7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2026800"/>
            <a:ext cx="4376739" cy="13302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lang="en-US" sz="2800" b="0" kern="12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2201847-68AE-43CE-B7F7-69A198F8B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508364"/>
            <a:ext cx="4376739" cy="8859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0"/>
              </a:spcAft>
              <a:buNone/>
              <a:defRPr lang="en-AU" sz="1800" b="0" kern="1200" dirty="0">
                <a:solidFill>
                  <a:srgbClr val="F2F2F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AU" noProof="0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153A377-847A-4948-82E7-3924F69083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7673" y="1647406"/>
            <a:ext cx="2760653" cy="2760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41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857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pos="320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fety Mom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B94B28-299A-40AE-ACAF-FF9E6B99DB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82852EF-1A7A-CD4E-B0F3-34610966DE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17031" y="1309688"/>
            <a:ext cx="6355708" cy="57085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lang="en-US" sz="2800" b="0" kern="12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 dirty="0"/>
              <a:t>Safety moment</a:t>
            </a:r>
            <a:endParaRPr lang="en-AU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13C5338-FB6A-294C-90EB-A2CF0B766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7031" y="1962319"/>
            <a:ext cx="6355707" cy="27606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None/>
              <a:defRPr lang="en-AU" sz="1800" b="0" kern="1200" dirty="0">
                <a:solidFill>
                  <a:srgbClr val="F2F2F2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AU" noProof="0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4278243-45FC-4018-93CA-51823B8E9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989" y="6505200"/>
            <a:ext cx="388099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 b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EE32357D-7A81-4C9B-9035-B77DE047C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03137" y="6505200"/>
            <a:ext cx="2454980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lang="en-US" sz="800" b="0" kern="1200">
                <a:solidFill>
                  <a:schemeClr val="tx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8378FB9-89A3-B34D-8FB6-E234C1CE2A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228" y="1595115"/>
            <a:ext cx="2760653" cy="2760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172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857">
          <p15:clr>
            <a:srgbClr val="FBAE40"/>
          </p15:clr>
        </p15:guide>
        <p15:guide id="3" orient="horz" pos="1436">
          <p15:clr>
            <a:srgbClr val="FBAE40"/>
          </p15:clr>
        </p15:guide>
        <p15:guide id="4" pos="3205">
          <p15:clr>
            <a:srgbClr val="FBAE40"/>
          </p15:clr>
        </p15:guide>
        <p15:guide id="5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5CBE8-2893-4C1B-8FC2-2E4E8DBFD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1611B5D-8995-42B4-A36D-428C7EE60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989" y="6505200"/>
            <a:ext cx="388099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6F2F4A7-ABC0-4A29-8A1C-74836661E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93860" y="6505200"/>
            <a:ext cx="2454980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lang="en-US" sz="800" b="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46CD601-8EE7-4B93-A31F-470466341C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315616"/>
            <a:ext cx="10044000" cy="49581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5pPr marL="1346200" indent="-271463">
              <a:defRPr/>
            </a:lvl5pPr>
          </a:lstStyle>
          <a:p>
            <a:pPr lvl="0"/>
            <a:r>
              <a:rPr lang="en-US" dirty="0"/>
              <a:t>Click to edit master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>
                <a:latin typeface="+mn-lt"/>
              </a:rPr>
              <a:t>Fourth level</a:t>
            </a:r>
          </a:p>
          <a:p>
            <a:pPr lvl="4"/>
            <a:r>
              <a:rPr lang="en-US" dirty="0">
                <a:latin typeface="+mn-lt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3727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6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w bullet @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5CBE8-2893-4C1B-8FC2-2E4E8DBFD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097154-A0AA-4DD0-BE5A-B5144A1631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2000" y="1314000"/>
            <a:ext cx="10044000" cy="4964112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  <a:lvl2pPr marL="266700" indent="-266700">
              <a:buSzPct val="100000"/>
              <a:buFont typeface="Arial" panose="020B0604020202020204" pitchFamily="34" charset="0"/>
              <a:buChar char="•"/>
              <a:tabLst/>
              <a:defRPr sz="1800">
                <a:latin typeface="+mj-lt"/>
              </a:defRPr>
            </a:lvl2pPr>
            <a:lvl3pPr marL="538163" indent="-271463">
              <a:buSzPct val="90000"/>
              <a:buFont typeface="Avenir Next LT Pro" panose="020B0504020202020204" pitchFamily="34" charset="0"/>
              <a:buChar char="—"/>
              <a:tabLst/>
              <a:defRPr sz="1700">
                <a:latin typeface="+mj-lt"/>
              </a:defRPr>
            </a:lvl3pPr>
            <a:lvl4pPr marL="804863" indent="-266700"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4pPr>
            <a:lvl5pPr marL="1074738" indent="-265113">
              <a:buSzPct val="100000"/>
              <a:buFont typeface="Symbol" panose="05050102010706020507" pitchFamily="18" charset="2"/>
              <a:buChar char="-"/>
              <a:defRPr sz="17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EE65660-2F9B-422C-9332-5F75FDFE9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989" y="6505200"/>
            <a:ext cx="388099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5EAB505-77C3-42F6-93E3-8889977B9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93860" y="6505200"/>
            <a:ext cx="2454980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lang="en-US" sz="800" b="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4613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5CBE8-2893-4C1B-8FC2-2E4E8DBFD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F31F5-45CF-4667-9459-5A79387D6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0989" y="6506015"/>
            <a:ext cx="388099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36064ED-0F88-4A35-ADEF-27BEB298D7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5AC3C-5699-4C24-A546-5D1C0177A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3860" y="6506015"/>
            <a:ext cx="2454980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1135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2661" userDrawn="1">
          <p15:clr>
            <a:srgbClr val="FBAE40"/>
          </p15:clr>
        </p15:guide>
        <p15:guide id="4" pos="50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ide panel + Image spa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ADF539-58D4-4A09-9EDA-9E2F378C4FD3}"/>
              </a:ext>
            </a:extLst>
          </p:cNvPr>
          <p:cNvSpPr/>
          <p:nvPr userDrawn="1"/>
        </p:nvSpPr>
        <p:spPr>
          <a:xfrm>
            <a:off x="-1" y="0"/>
            <a:ext cx="56483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EE65660-2F9B-422C-9332-5F75FDFE9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989" y="6505200"/>
            <a:ext cx="388099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5EAB505-77C3-42F6-93E3-8889977B9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93860" y="6505200"/>
            <a:ext cx="2454980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lang="en-US" sz="800" b="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AU" dirty="0"/>
              <a:t>© Copyright 2022   |   ALS Limited</a:t>
            </a:r>
          </a:p>
        </p:txBody>
      </p:sp>
    </p:spTree>
    <p:extLst>
      <p:ext uri="{BB962C8B-B14F-4D97-AF65-F5344CB8AC3E}">
        <p14:creationId xmlns:p14="http://schemas.microsoft.com/office/powerpoint/2010/main" val="3460532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takeaw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5CBE8-2893-4C1B-8FC2-2E4E8DBFD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1611B5D-8995-42B4-A36D-428C7EE60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989" y="6505200"/>
            <a:ext cx="388099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6F2F4A7-ABC0-4A29-8A1C-74836661E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93860" y="6505200"/>
            <a:ext cx="2454980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lang="en-US" sz="800" b="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1F6F1BB8-D25F-4A2E-A766-9309D59BBB2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7038" y="5865707"/>
            <a:ext cx="11322050" cy="408093"/>
          </a:xfrm>
          <a:solidFill>
            <a:srgbClr val="707070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&lt; Make a statement / summary / key takeaway &gt;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1A945FF-8273-40D0-97DB-FD1FCF3EF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315616"/>
            <a:ext cx="10044000" cy="45500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3175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6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000" y="231456"/>
            <a:ext cx="10044000" cy="8229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Click to edit master title</a:t>
            </a:r>
            <a:endParaRPr lang="en-AU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50130E-5D38-4E45-8332-CBC0B29CE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999" y="1315616"/>
            <a:ext cx="10044000" cy="49581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>
                <a:latin typeface="+mn-lt"/>
              </a:rPr>
              <a:t>Fourth level</a:t>
            </a:r>
          </a:p>
          <a:p>
            <a:pPr lvl="4"/>
            <a:r>
              <a:rPr lang="en-US" dirty="0">
                <a:latin typeface="+mn-lt"/>
              </a:rPr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769ABB7-390B-4C40-9EB1-DB22BEBC666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0934840" y="232897"/>
            <a:ext cx="828000" cy="828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BDCC0D8-B9F3-44B1-A78C-B9308BFC9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989" y="6506015"/>
            <a:ext cx="388099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 b="0">
                <a:solidFill>
                  <a:schemeClr val="bg1">
                    <a:lumMod val="65000"/>
                  </a:schemeClr>
                </a:solidFill>
                <a:latin typeface="AvenirNext LT Pro Regular" panose="020B0504020202020204" pitchFamily="34" charset="0"/>
              </a:defRPr>
            </a:lvl1pPr>
          </a:lstStyle>
          <a:p>
            <a:fld id="{8DC611AD-C9F0-4816-9EBA-6C83156A1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31C53C-8926-4F8A-905E-C52DC47C7FBB}"/>
              </a:ext>
            </a:extLst>
          </p:cNvPr>
          <p:cNvSpPr/>
          <p:nvPr userDrawn="1"/>
        </p:nvSpPr>
        <p:spPr>
          <a:xfrm>
            <a:off x="424901" y="6472463"/>
            <a:ext cx="245498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/>
            <a:r>
              <a:rPr lang="en-AU" sz="1200" b="0" kern="1200" dirty="0">
                <a:solidFill>
                  <a:schemeClr val="bg1">
                    <a:lumMod val="65000"/>
                  </a:schemeClr>
                </a:solidFill>
                <a:latin typeface="AvenirNext LT Pro Regular" panose="020B0504020202020204" pitchFamily="34" charset="0"/>
                <a:ea typeface="+mn-ea"/>
                <a:cs typeface="+mn-cs"/>
              </a:rPr>
              <a:t>right solutions. right partner.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3C16BA1-98ED-43F8-A93F-A5A9C5718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93860" y="6506015"/>
            <a:ext cx="2454980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lang="en-US" sz="800" b="0" kern="1200">
                <a:solidFill>
                  <a:schemeClr val="bg1">
                    <a:lumMod val="65000"/>
                  </a:schemeClr>
                </a:solidFill>
                <a:latin typeface="AvenirNext LT Pro Regular" panose="020B0504020202020204" pitchFamily="34" charset="0"/>
                <a:ea typeface="+mn-ea"/>
                <a:cs typeface="+mn-cs"/>
              </a:defRPr>
            </a:lvl1pPr>
          </a:lstStyle>
          <a:p>
            <a:r>
              <a:rPr lang="en-AU"/>
              <a:t>© Copyright 2022   |   ALS Limited</a:t>
            </a:r>
            <a:endParaRPr lang="en-AU" dirty="0"/>
          </a:p>
        </p:txBody>
      </p:sp>
    </p:spTree>
    <p:custDataLst>
      <p:tags r:id="rId19"/>
    </p:custDataLst>
    <p:extLst>
      <p:ext uri="{BB962C8B-B14F-4D97-AF65-F5344CB8AC3E}">
        <p14:creationId xmlns:p14="http://schemas.microsoft.com/office/powerpoint/2010/main" val="250818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92" r:id="rId2"/>
    <p:sldLayoutId id="2147483767" r:id="rId3"/>
    <p:sldLayoutId id="2147483772" r:id="rId4"/>
    <p:sldLayoutId id="2147483748" r:id="rId5"/>
    <p:sldLayoutId id="2147483749" r:id="rId6"/>
    <p:sldLayoutId id="2147483756" r:id="rId7"/>
    <p:sldLayoutId id="2147483788" r:id="rId8"/>
    <p:sldLayoutId id="2147483775" r:id="rId9"/>
    <p:sldLayoutId id="2147483760" r:id="rId10"/>
    <p:sldLayoutId id="2147483771" r:id="rId11"/>
    <p:sldLayoutId id="2147483776" r:id="rId12"/>
    <p:sldLayoutId id="2147483747" r:id="rId13"/>
    <p:sldLayoutId id="2147483757" r:id="rId14"/>
    <p:sldLayoutId id="2147483787" r:id="rId15"/>
    <p:sldLayoutId id="2147483793" r:id="rId16"/>
    <p:sldLayoutId id="2147483791" r:id="rId1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800" b="0" kern="1200" spc="-50" baseline="0" dirty="0" smtClean="0">
          <a:ln>
            <a:noFill/>
          </a:ln>
          <a:solidFill>
            <a:schemeClr val="tx2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rgbClr val="004CA3"/>
        </a:buClr>
        <a:buSzPct val="110000"/>
        <a:buFont typeface="Arial" panose="020B0604020202020204" pitchFamily="34" charset="0"/>
        <a:buChar char="•"/>
        <a:tabLst/>
        <a:defRPr lang="en-US" sz="2000" b="0" kern="0" spc="-20" normalizeH="0" baseline="0" smtClean="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rgbClr val="004CA3"/>
        </a:buClr>
        <a:buSzPct val="90000"/>
        <a:buFont typeface="Avenir Next LT Pro" panose="020B0504020202020204" pitchFamily="34" charset="0"/>
        <a:buChar char="—"/>
        <a:tabLst/>
        <a:defRPr lang="en-US" sz="1800" b="0" kern="0" spc="-3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rgbClr val="004CA3"/>
        </a:buClr>
        <a:buSzPct val="100000"/>
        <a:buFont typeface="Arial" panose="020B0604020202020204" pitchFamily="34" charset="0"/>
        <a:buChar char="•"/>
        <a:tabLst/>
        <a:defRPr lang="en-US" sz="1700" b="0" kern="0" spc="-3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5113" algn="l" defTabSz="989013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rgbClr val="004CA3"/>
        </a:buClr>
        <a:buSzPct val="90000"/>
        <a:buFont typeface="Symbol" panose="05050102010706020507" pitchFamily="18" charset="2"/>
        <a:buChar char=""/>
        <a:tabLst/>
        <a:defRPr lang="en-US" sz="1700" b="0" kern="0" spc="-30" baseline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1463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rgbClr val="004CA3"/>
        </a:buClr>
        <a:buSzPct val="100000"/>
        <a:buFont typeface="Arial" panose="020B0604020202020204" pitchFamily="34" charset="0"/>
        <a:buChar char="•"/>
        <a:tabLst/>
        <a:defRPr lang="en-US" sz="1700" b="0" kern="0" spc="-30" baseline="0" dirty="0" smtClean="0">
          <a:solidFill>
            <a:schemeClr val="tx1"/>
          </a:solidFill>
          <a:latin typeface="AvenirNext LT Pro Regular" panose="020B0504020202020204" pitchFamily="34" charset="0"/>
          <a:ea typeface="+mn-ea"/>
          <a:cs typeface="+mn-cs"/>
        </a:defRPr>
      </a:lvl5pPr>
      <a:lvl6pPr marL="296862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+mj-lt"/>
        <a:buNone/>
        <a:defRPr sz="2000" b="0" kern="1200">
          <a:solidFill>
            <a:schemeClr val="tx1"/>
          </a:solidFill>
          <a:latin typeface="AvenirNext LT Pro Regular" panose="020B0504020202020204" pitchFamily="34" charset="0"/>
          <a:ea typeface="+mn-ea"/>
          <a:cs typeface="+mn-cs"/>
        </a:defRPr>
      </a:lvl6pPr>
      <a:lvl7pPr marL="5175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+mj-lt"/>
        <a:buNone/>
        <a:tabLst/>
        <a:defRPr sz="2000" kern="1200">
          <a:solidFill>
            <a:schemeClr val="tx1"/>
          </a:solidFill>
          <a:latin typeface="AvenirNext LT Pro Regular" panose="020B0504020202020204" pitchFamily="34" charset="0"/>
          <a:ea typeface="+mn-ea"/>
          <a:cs typeface="+mn-cs"/>
        </a:defRPr>
      </a:lvl7pPr>
      <a:lvl8pPr marL="234000" indent="-234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4"/>
        </a:buClr>
        <a:buFont typeface="Wingdings 3" panose="05040102010807070707" pitchFamily="18" charset="2"/>
        <a:buChar char=""/>
        <a:defRPr sz="2000" kern="1200">
          <a:solidFill>
            <a:schemeClr val="tx1"/>
          </a:solidFill>
          <a:latin typeface="AvenirNext LT Pro Regular" panose="020B0504020202020204" pitchFamily="34" charset="0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None/>
        <a:defRPr sz="2000" kern="1200">
          <a:solidFill>
            <a:schemeClr val="tx1"/>
          </a:solidFill>
          <a:latin typeface="AvenirNext LT Pro Regular" panose="020B0504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orient="horz" pos="3952" userDrawn="1">
          <p15:clr>
            <a:srgbClr val="F26B43"/>
          </p15:clr>
        </p15:guide>
        <p15:guide id="12" orient="horz" pos="667" userDrawn="1">
          <p15:clr>
            <a:srgbClr val="F26B43"/>
          </p15:clr>
        </p15:guide>
        <p15:guide id="13" pos="3558" userDrawn="1">
          <p15:clr>
            <a:srgbClr val="F26B43"/>
          </p15:clr>
        </p15:guide>
        <p15:guide id="14" pos="6597" userDrawn="1">
          <p15:clr>
            <a:srgbClr val="F26B43"/>
          </p15:clr>
        </p15:guide>
        <p15:guide id="15" pos="269" userDrawn="1">
          <p15:clr>
            <a:srgbClr val="F26B43"/>
          </p15:clr>
        </p15:guide>
        <p15:guide id="16" pos="7412" userDrawn="1">
          <p15:clr>
            <a:srgbClr val="F26B43"/>
          </p15:clr>
        </p15:guide>
        <p15:guide id="17" pos="3436" userDrawn="1">
          <p15:clr>
            <a:srgbClr val="F26B43"/>
          </p15:clr>
        </p15:guide>
        <p15:guide id="18" orient="horz" pos="825" userDrawn="1">
          <p15:clr>
            <a:srgbClr val="F26B43"/>
          </p15:clr>
        </p15:guide>
        <p15:guide id="19" pos="3310" userDrawn="1">
          <p15:clr>
            <a:srgbClr val="F26B43"/>
          </p15:clr>
        </p15:guide>
        <p15:guide id="20" orient="horz" pos="41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97A06-5990-49AD-8406-3DCB431D9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0B54E-8593-471B-AEEA-4583B2BB2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Copyright 2024   |   ALS Limited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3DBD00-0CEE-4142-95F8-58373E5C66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Identifying and Addressing False Petroleum Hydrocarbon Detections from Natural Organics </a:t>
            </a:r>
            <a:endParaRPr lang="en-AU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82B379C-986D-49FA-A8D6-DC62BD31D1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Sustaintech</a:t>
            </a:r>
            <a:r>
              <a:rPr lang="en-US" dirty="0"/>
              <a:t> 2024</a:t>
            </a:r>
          </a:p>
          <a:p>
            <a:r>
              <a:rPr lang="en-US" dirty="0"/>
              <a:t>Dwayne Bennett, </a:t>
            </a:r>
            <a:r>
              <a:rPr lang="en-US" dirty="0" err="1"/>
              <a:t>P.Chem</a:t>
            </a:r>
            <a:r>
              <a:rPr lang="en-US" dirty="0"/>
              <a:t>.</a:t>
            </a:r>
          </a:p>
          <a:p>
            <a:r>
              <a:rPr lang="en-US" dirty="0"/>
              <a:t>March 2024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8507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EB804-AD4B-B191-12BC-045EA3CAD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Hydrocarbon Distribution Reports (HDR)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9EFA32-AEED-AD86-9C8D-CC67F81B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95F169-23ED-C86F-22CA-7756124DD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93860" y="6515139"/>
            <a:ext cx="2454980" cy="144000"/>
          </a:xfrm>
        </p:spPr>
        <p:txBody>
          <a:bodyPr/>
          <a:lstStyle/>
          <a:p>
            <a:r>
              <a:rPr lang="en-US" dirty="0"/>
              <a:t>© Copyright 2024   |   ALS Canada Limited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7BFAC9-5F3C-D813-3CF3-0181FD661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hydrocarbon distribution report (HDR) is an attached report included with the data from analysis.</a:t>
            </a:r>
          </a:p>
          <a:p>
            <a:r>
              <a:rPr lang="en-US" dirty="0"/>
              <a:t>An HDR is a visual representation of the data.</a:t>
            </a:r>
          </a:p>
          <a:p>
            <a:r>
              <a:rPr lang="en-US" dirty="0"/>
              <a:t>Can be used for qualitative review of the data.</a:t>
            </a:r>
          </a:p>
          <a:p>
            <a:r>
              <a:rPr lang="en-US" dirty="0"/>
              <a:t>Limited Interpretive data can be gathered from chromatography review.</a:t>
            </a:r>
          </a:p>
          <a:p>
            <a:endParaRPr lang="en-US" dirty="0"/>
          </a:p>
          <a:p>
            <a:r>
              <a:rPr lang="en-US" dirty="0"/>
              <a:t>Limitations:</a:t>
            </a:r>
          </a:p>
          <a:p>
            <a:pPr lvl="1"/>
            <a:r>
              <a:rPr lang="en-US" dirty="0"/>
              <a:t>Cannot conclusively link a contaminant to a source.</a:t>
            </a:r>
          </a:p>
          <a:p>
            <a:pPr lvl="1"/>
            <a:r>
              <a:rPr lang="en-US" dirty="0"/>
              <a:t>Often cannot differentiate specific PHC products from similar sources.</a:t>
            </a:r>
          </a:p>
          <a:p>
            <a:pPr lvl="1"/>
            <a:r>
              <a:rPr lang="en-US" dirty="0"/>
              <a:t>Cannot accurately provide weathering or age dating information.</a:t>
            </a:r>
          </a:p>
          <a:p>
            <a:pPr lvl="1"/>
            <a:r>
              <a:rPr lang="en-US" dirty="0"/>
              <a:t>Cannot definitively separate complex mixtures of different contaminates.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386A2-33D4-F623-1169-D3B652A43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990" y="3105862"/>
            <a:ext cx="3209114" cy="29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03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EB804-AD4B-B191-12BC-045EA3CA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31456"/>
            <a:ext cx="10044000" cy="822960"/>
          </a:xfrm>
        </p:spPr>
        <p:txBody>
          <a:bodyPr anchor="ctr">
            <a:normAutofit/>
          </a:bodyPr>
          <a:lstStyle/>
          <a:p>
            <a:r>
              <a:rPr lang="en-US" dirty="0"/>
              <a:t>HDR Continued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B824249-377D-6781-6369-6819FD5E58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2000" y="1314000"/>
            <a:ext cx="10044000" cy="49641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HDR reports are generated for F2-F4 region.  (C10 – C50+)</a:t>
            </a:r>
          </a:p>
          <a:p>
            <a:pPr marL="609600" lvl="1" indent="-342900"/>
            <a:r>
              <a:rPr lang="en-US" dirty="0"/>
              <a:t>F1 range is analyzed separately.</a:t>
            </a:r>
          </a:p>
          <a:p>
            <a:pPr marL="609600" lvl="1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x-axis is time which is representative of boiling point.  </a:t>
            </a:r>
          </a:p>
          <a:p>
            <a:pPr marL="609600" lvl="1" indent="-342900"/>
            <a:r>
              <a:rPr lang="en-US" dirty="0"/>
              <a:t>Heavier hydrocarbons come out further to the right.</a:t>
            </a:r>
          </a:p>
          <a:p>
            <a:pPr marL="609600" lvl="1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 how do we interpret the data?</a:t>
            </a:r>
          </a:p>
          <a:p>
            <a:pPr marL="609600" lvl="1" indent="-342900"/>
            <a:endParaRPr lang="en-US" dirty="0"/>
          </a:p>
          <a:p>
            <a:pPr marL="609600" lvl="1" indent="-342900"/>
            <a:endParaRPr lang="en-US" dirty="0"/>
          </a:p>
          <a:p>
            <a:pPr marL="342900" indent="-342900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9EFA32-AEED-AD86-9C8D-CC67F81B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989" y="6505200"/>
            <a:ext cx="388099" cy="144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DC611AD-C9F0-4816-9EBA-6C83156A190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95F169-23ED-C86F-22CA-7756124DD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93860" y="6505200"/>
            <a:ext cx="2454980" cy="144000"/>
          </a:xfrm>
        </p:spPr>
        <p:txBody>
          <a:bodyPr vert="horz" lIns="0" tIns="45720" rIns="91440" bIns="45720" rtlCol="0" anchor="ctr"/>
          <a:lstStyle/>
          <a:p>
            <a:r>
              <a:rPr lang="en-US" dirty="0"/>
              <a:t>© Copyright 2024   |   ALS Canada Limited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BDF88-CFBD-56F1-0B1C-A5E1BA862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914" y="1867366"/>
            <a:ext cx="4869372" cy="38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52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EB804-AD4B-B191-12BC-045EA3CAD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Interpretations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9EFA32-AEED-AD86-9C8D-CC67F81B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95F169-23ED-C86F-22CA-7756124DD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Copyright 2024   |   ALS Canada Limited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7BFAC9-5F3C-D813-3CF3-0181FD661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98416"/>
            <a:ext cx="10044000" cy="512508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Evaluate the chromatogram range and elution times.</a:t>
            </a:r>
          </a:p>
          <a:p>
            <a:endParaRPr lang="en-US" dirty="0"/>
          </a:p>
          <a:p>
            <a:r>
              <a:rPr lang="en-US" dirty="0"/>
              <a:t>Review chromatogram for unresolved complex mixtures.</a:t>
            </a:r>
          </a:p>
          <a:p>
            <a:endParaRPr lang="en-US" dirty="0"/>
          </a:p>
          <a:p>
            <a:r>
              <a:rPr lang="en-US" dirty="0"/>
              <a:t>Review discrete peaks.</a:t>
            </a:r>
          </a:p>
          <a:p>
            <a:endParaRPr lang="en-US" dirty="0"/>
          </a:p>
          <a:p>
            <a:r>
              <a:rPr lang="en-US" dirty="0"/>
              <a:t>Evaluate against a library analyzed by the same method.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3D8652-4EA9-EF3C-C5A5-6F55F0F8A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494" y="1758978"/>
            <a:ext cx="4212544" cy="334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77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856CC-F53C-3FFB-FF1E-B65744A8C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Example (Fuel Oils)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3A642B-FCCE-ACBE-DEA4-54CA7B9D0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1780E-F6C7-4B6C-F916-BBFF7C83ED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Copyright 2022   |   ALS Limited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FF055D-FBDB-DA3B-6121-2C79DCE7C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99" y="1315616"/>
            <a:ext cx="5324033" cy="4574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B4D00-3A10-3975-BC98-F554F77F8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973" y="1381378"/>
            <a:ext cx="5424016" cy="455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7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EAB92-07E5-A71B-029A-2CB5A3DA2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Hydrocarbon Weathering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F1CBDE-4595-5B9C-557C-B970A3389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0D65C-7373-B143-BE2C-8D5E492D19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5EE6C8-638E-A624-4968-0E3175224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 of weathering is complex.</a:t>
            </a:r>
          </a:p>
          <a:p>
            <a:endParaRPr lang="en-US" dirty="0"/>
          </a:p>
          <a:p>
            <a:r>
              <a:rPr lang="en-US" dirty="0"/>
              <a:t> There are various pathways:</a:t>
            </a:r>
          </a:p>
          <a:p>
            <a:pPr lvl="1"/>
            <a:r>
              <a:rPr lang="en-US" dirty="0"/>
              <a:t>Physical processes.</a:t>
            </a:r>
          </a:p>
          <a:p>
            <a:pPr lvl="2"/>
            <a:r>
              <a:rPr lang="en-US" dirty="0"/>
              <a:t>Evaporation</a:t>
            </a:r>
          </a:p>
          <a:p>
            <a:pPr lvl="2"/>
            <a:r>
              <a:rPr lang="en-US" dirty="0"/>
              <a:t>Dilution (Water washing)</a:t>
            </a:r>
          </a:p>
          <a:p>
            <a:pPr lvl="1"/>
            <a:r>
              <a:rPr lang="en-US" dirty="0"/>
              <a:t>Biological processes (Biodegradation).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Different processes can change the weathering profile.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802A8E-A54A-C06F-6F34-36E41047D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832" y="1977701"/>
            <a:ext cx="4113206" cy="290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21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7C94-E050-1745-9345-AF606CB60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Weathering 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1B0BE4-FF24-DAD0-604C-1EA0831D9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C06B77-61C9-8515-1A31-ECCA16B128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Copyright 2022   |   ALS Limited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9B7A45-4922-006E-0966-414A5B8D1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866" y="2268521"/>
            <a:ext cx="4000586" cy="2647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EADD1E-B542-D984-8AF0-F0D28BD34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27" y="2217198"/>
            <a:ext cx="3845618" cy="2689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06D10E-891C-5EB5-BDB7-E5F400EBAF89}"/>
              </a:ext>
            </a:extLst>
          </p:cNvPr>
          <p:cNvSpPr txBox="1"/>
          <p:nvPr/>
        </p:nvSpPr>
        <p:spPr>
          <a:xfrm>
            <a:off x="4620986" y="5301343"/>
            <a:ext cx="2732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Diesel</a:t>
            </a:r>
          </a:p>
          <a:p>
            <a:pPr algn="ctr"/>
            <a:r>
              <a:rPr lang="en-US" dirty="0"/>
              <a:t>Evaporation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A8C7AD-6003-BC2F-CAEB-2DB7FC76C19B}"/>
              </a:ext>
            </a:extLst>
          </p:cNvPr>
          <p:cNvSpPr txBox="1"/>
          <p:nvPr/>
        </p:nvSpPr>
        <p:spPr>
          <a:xfrm>
            <a:off x="1224643" y="5301343"/>
            <a:ext cx="195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Diesel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F57150-37AD-959A-BFF2-FDB18ADCC394}"/>
              </a:ext>
            </a:extLst>
          </p:cNvPr>
          <p:cNvSpPr txBox="1"/>
          <p:nvPr/>
        </p:nvSpPr>
        <p:spPr>
          <a:xfrm>
            <a:off x="9013373" y="5148943"/>
            <a:ext cx="195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Diesel </a:t>
            </a:r>
          </a:p>
          <a:p>
            <a:pPr algn="ctr"/>
            <a:r>
              <a:rPr lang="en-US" dirty="0"/>
              <a:t>Water Washed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3C3BAE-2833-9F85-B1B1-ADDA861FF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97248" y="2217198"/>
            <a:ext cx="3905781" cy="2699117"/>
          </a:xfrm>
        </p:spPr>
      </p:pic>
    </p:spTree>
    <p:extLst>
      <p:ext uri="{BB962C8B-B14F-4D97-AF65-F5344CB8AC3E}">
        <p14:creationId xmlns:p14="http://schemas.microsoft.com/office/powerpoint/2010/main" val="695934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1602D-79B6-72D5-9C02-F6BAFA937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Gasoline Weathering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A1A9CF-7C3B-DE6A-298D-5B973C713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75F09-6234-0901-ACF1-E8E032210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167C41-7352-03A5-2CFF-1A219690E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818" y="3429000"/>
            <a:ext cx="4525704" cy="4098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Note: F1 Chromatograms shown here.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A58757-8603-CD78-02A3-D4F751580593}"/>
              </a:ext>
            </a:extLst>
          </p:cNvPr>
          <p:cNvGrpSpPr/>
          <p:nvPr/>
        </p:nvGrpSpPr>
        <p:grpSpPr>
          <a:xfrm>
            <a:off x="327108" y="1054416"/>
            <a:ext cx="5535331" cy="5321972"/>
            <a:chOff x="3443288" y="1524000"/>
            <a:chExt cx="5243512" cy="502920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6955758-5D48-81E2-7DA5-5F2E91AB7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3288" y="1524000"/>
              <a:ext cx="5243512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3B5B5FA2-089C-3078-149E-777482576B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050" y="4038600"/>
              <a:ext cx="523875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6">
              <a:extLst>
                <a:ext uri="{FF2B5EF4-FFF2-40B4-BE49-F238E27FC236}">
                  <a16:creationId xmlns:a16="http://schemas.microsoft.com/office/drawing/2014/main" id="{1C2F48DC-A764-8E6B-5F6D-541C238C57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2600" y="1752600"/>
              <a:ext cx="2895600" cy="349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b="1">
                  <a:solidFill>
                    <a:srgbClr val="5F5F5F"/>
                  </a:solidFill>
                  <a:latin typeface="Lucida Sans" panose="020B0602030504020204" pitchFamily="34" charset="0"/>
                  <a:ea typeface="Geneva" pitchFamily="2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5F5F5F"/>
                  </a:solidFill>
                  <a:latin typeface="Lucida Sans" panose="020B0602030504020204" pitchFamily="34" charset="0"/>
                  <a:ea typeface="Geneva" pitchFamily="2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rgbClr val="5F5F5F"/>
                  </a:solidFill>
                  <a:latin typeface="Lucida Sans" panose="020B0602030504020204" pitchFamily="34" charset="0"/>
                  <a:ea typeface="Geneva" pitchFamily="2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2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2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2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2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2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2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CA" altLang="en-US" b="0" dirty="0">
                  <a:solidFill>
                    <a:schemeClr val="tx1"/>
                  </a:solidFill>
                </a:rPr>
                <a:t>  </a:t>
              </a:r>
              <a:r>
                <a:rPr lang="en-CA" altLang="en-US" sz="1600" b="0" dirty="0" err="1">
                  <a:solidFill>
                    <a:schemeClr val="tx1"/>
                  </a:solidFill>
                  <a:latin typeface="+mn-lt"/>
                </a:rPr>
                <a:t>Unweathered</a:t>
              </a:r>
              <a:r>
                <a:rPr lang="en-CA" altLang="en-US" sz="1600" b="0" dirty="0">
                  <a:solidFill>
                    <a:schemeClr val="tx1"/>
                  </a:solidFill>
                  <a:latin typeface="+mn-lt"/>
                </a:rPr>
                <a:t> Gasoline</a:t>
              </a:r>
            </a:p>
          </p:txBody>
        </p:sp>
        <p:sp>
          <p:nvSpPr>
            <p:cNvPr id="10" name="Text Box 17">
              <a:extLst>
                <a:ext uri="{FF2B5EF4-FFF2-40B4-BE49-F238E27FC236}">
                  <a16:creationId xmlns:a16="http://schemas.microsoft.com/office/drawing/2014/main" id="{71F5B41B-E85A-3856-91A4-E6089ABE1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6200" y="4191000"/>
              <a:ext cx="3810000" cy="319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b="1">
                  <a:solidFill>
                    <a:srgbClr val="5F5F5F"/>
                  </a:solidFill>
                  <a:latin typeface="Lucida Sans" panose="020B0602030504020204" pitchFamily="34" charset="0"/>
                  <a:ea typeface="Geneva" pitchFamily="2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5F5F5F"/>
                  </a:solidFill>
                  <a:latin typeface="Lucida Sans" panose="020B0602030504020204" pitchFamily="34" charset="0"/>
                  <a:ea typeface="Geneva" pitchFamily="2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rgbClr val="5F5F5F"/>
                  </a:solidFill>
                  <a:latin typeface="Lucida Sans" panose="020B0602030504020204" pitchFamily="34" charset="0"/>
                  <a:ea typeface="Geneva" pitchFamily="2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2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2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2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2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2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2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CA" altLang="en-US" sz="1600" b="0" dirty="0" err="1">
                  <a:solidFill>
                    <a:schemeClr val="tx1"/>
                  </a:solidFill>
                  <a:latin typeface="+mn-lt"/>
                </a:rPr>
                <a:t>Evaporatively</a:t>
              </a:r>
              <a:r>
                <a:rPr lang="en-CA" altLang="en-US" sz="1600" b="0" dirty="0">
                  <a:solidFill>
                    <a:schemeClr val="tx1"/>
                  </a:solidFill>
                  <a:latin typeface="+mn-lt"/>
                </a:rPr>
                <a:t> Weathered Gasoline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686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1A155-6CE4-E0E6-7388-A9FE1E007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Microbiological Weathering (Biodegradation)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43077B-9EA4-F526-7B5E-E601CA3E4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9DF0D-C2C9-E1D6-7D9C-FF4D935D7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579157-748C-5A1F-4C0F-D738E9FEE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315616"/>
            <a:ext cx="10044000" cy="3803271"/>
          </a:xfrm>
        </p:spPr>
        <p:txBody>
          <a:bodyPr/>
          <a:lstStyle/>
          <a:p>
            <a:r>
              <a:rPr lang="en-US" dirty="0"/>
              <a:t>Biodegradation will affect certain analytes quicker than others.</a:t>
            </a:r>
          </a:p>
          <a:p>
            <a:endParaRPr lang="en-US" dirty="0"/>
          </a:p>
          <a:p>
            <a:r>
              <a:rPr lang="en-US" dirty="0"/>
              <a:t>Highly branched alkanes (Isoprenoids) are resistant to weathering.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Ratio of Pristane to nC17 can be used to estimate weathering time:</a:t>
            </a:r>
          </a:p>
          <a:p>
            <a:pPr lvl="1"/>
            <a:r>
              <a:rPr lang="en-US" dirty="0"/>
              <a:t>Ratio of ~2.3 for fresh middle distillate fuels.</a:t>
            </a:r>
          </a:p>
          <a:p>
            <a:pPr lvl="1"/>
            <a:r>
              <a:rPr lang="en-US" dirty="0"/>
              <a:t>Drops to near zero if severely bio-degraded.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7049D86-03F1-F801-BD8B-614C244AE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196941"/>
              </p:ext>
            </p:extLst>
          </p:nvPr>
        </p:nvGraphicFramePr>
        <p:xfrm>
          <a:off x="431999" y="5118887"/>
          <a:ext cx="10534785" cy="914400"/>
        </p:xfrm>
        <a:graphic>
          <a:graphicData uri="http://schemas.openxmlformats.org/drawingml/2006/table">
            <a:tbl>
              <a:tblPr firstRow="1" bandRow="1"/>
              <a:tblGrid>
                <a:gridCol w="1246405">
                  <a:extLst>
                    <a:ext uri="{9D8B030D-6E8A-4147-A177-3AD203B41FA5}">
                      <a16:colId xmlns:a16="http://schemas.microsoft.com/office/drawing/2014/main" val="2296651100"/>
                    </a:ext>
                  </a:extLst>
                </a:gridCol>
                <a:gridCol w="1215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1126">
                  <a:extLst>
                    <a:ext uri="{9D8B030D-6E8A-4147-A177-3AD203B41FA5}">
                      <a16:colId xmlns:a16="http://schemas.microsoft.com/office/drawing/2014/main" val="1939289954"/>
                    </a:ext>
                  </a:extLst>
                </a:gridCol>
                <a:gridCol w="2093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02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45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3790">
                  <a:extLst>
                    <a:ext uri="{9D8B030D-6E8A-4147-A177-3AD203B41FA5}">
                      <a16:colId xmlns:a16="http://schemas.microsoft.com/office/drawing/2014/main" val="3350527852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Least Stable                       </a:t>
                      </a:r>
                      <a:r>
                        <a:rPr kumimoji="0" lang="en-A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→ → →                           Progressive Loss by </a:t>
                      </a:r>
                      <a:r>
                        <a:rPr kumimoji="0" lang="en-AU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Biodegration</a:t>
                      </a:r>
                      <a:r>
                        <a:rPr kumimoji="0" lang="en-A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                                                   → → →                      Most Stable</a:t>
                      </a:r>
                      <a:endParaRPr kumimoji="0" lang="en-A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B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277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</a:t>
                      </a:r>
                      <a:b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n-alkanes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BCFF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benzene &amp; toluene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BCFF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heavy</a:t>
                      </a:r>
                      <a:b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n-alkanes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BCFF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Alkylbenzenes</a:t>
                      </a:r>
                      <a: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b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A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alkylcyclohexanes</a:t>
                      </a:r>
                      <a:endParaRPr kumimoji="0" lang="en-A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BCFF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Isoprenoids,</a:t>
                      </a:r>
                      <a:b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C1/C2 </a:t>
                      </a:r>
                      <a:r>
                        <a:rPr kumimoji="0" lang="en-A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naphthalenes</a:t>
                      </a:r>
                      <a:endParaRPr kumimoji="0" lang="en-A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BCFF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BCFF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Biomarkers</a:t>
                      </a:r>
                      <a:endParaRPr kumimoji="0" lang="en-A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BCFF">
                        <a:alpha val="1686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077923"/>
                  </a:ext>
                </a:extLst>
              </a:tr>
            </a:tbl>
          </a:graphicData>
        </a:graphic>
      </p:graphicFrame>
      <p:pic>
        <p:nvPicPr>
          <p:cNvPr id="7" name="Picture 6" descr="20080609122158!Pristane">
            <a:extLst>
              <a:ext uri="{FF2B5EF4-FFF2-40B4-BE49-F238E27FC236}">
                <a16:creationId xmlns:a16="http://schemas.microsoft.com/office/drawing/2014/main" id="{9061EB51-1F7D-A542-6FCB-EFA2FB693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74" y="2574313"/>
            <a:ext cx="24384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mfcd00060946">
            <a:extLst>
              <a:ext uri="{FF2B5EF4-FFF2-40B4-BE49-F238E27FC236}">
                <a16:creationId xmlns:a16="http://schemas.microsoft.com/office/drawing/2014/main" id="{9686D9D4-72D1-057A-93AF-4856AAB19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74" y="2574313"/>
            <a:ext cx="2438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D4F0DBC2-3248-2D34-F2E8-1F8CB57CE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974" y="3064851"/>
            <a:ext cx="678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b="1">
                <a:solidFill>
                  <a:srgbClr val="5F5F5F"/>
                </a:solidFill>
                <a:latin typeface="Lucida Sans" panose="020B0602030504020204" pitchFamily="34" charset="0"/>
                <a:ea typeface="Geneva" pitchFamily="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F5F5F"/>
                </a:solidFill>
                <a:latin typeface="Lucida Sans" panose="020B0602030504020204" pitchFamily="34" charset="0"/>
                <a:ea typeface="Geneva" pitchFamily="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200">
                <a:solidFill>
                  <a:srgbClr val="5F5F5F"/>
                </a:solidFill>
                <a:latin typeface="Lucida Sans" panose="020B0602030504020204" pitchFamily="34" charset="0"/>
                <a:ea typeface="Geneva" pitchFamily="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2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2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2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2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2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n-CA" altLang="en-US" sz="1000" b="0" dirty="0">
                <a:solidFill>
                  <a:schemeClr val="tx1"/>
                </a:solidFill>
                <a:latin typeface="Arial" panose="020B0604020202020204" pitchFamily="34" charset="0"/>
              </a:rPr>
              <a:t>       </a:t>
            </a:r>
            <a:r>
              <a:rPr lang="en-CA" altLang="en-US" sz="1400" b="0" dirty="0">
                <a:solidFill>
                  <a:schemeClr val="tx1"/>
                </a:solidFill>
                <a:latin typeface="Arial" panose="020B0604020202020204" pitchFamily="34" charset="0"/>
              </a:rPr>
              <a:t>Pristane (C19 isoprenoid)	                          Phytane (C20 isoprenoid)</a:t>
            </a:r>
          </a:p>
        </p:txBody>
      </p:sp>
    </p:spTree>
    <p:extLst>
      <p:ext uri="{BB962C8B-B14F-4D97-AF65-F5344CB8AC3E}">
        <p14:creationId xmlns:p14="http://schemas.microsoft.com/office/powerpoint/2010/main" val="1594379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DB70-4AC9-E8C2-9148-5FC4D07D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Example (</a:t>
            </a:r>
            <a:r>
              <a:rPr lang="en-US" dirty="0" err="1"/>
              <a:t>unweathered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A6C4D2-84B7-A798-FB2F-BB3868BE8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0F9C03-5766-6436-76ED-B10213DE18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Copyright 2022   |   ALS Limited</a:t>
            </a:r>
            <a:endParaRPr lang="en-AU" dirty="0"/>
          </a:p>
        </p:txBody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15243F9F-A910-746E-810F-6BF127211757}"/>
              </a:ext>
            </a:extLst>
          </p:cNvPr>
          <p:cNvGrpSpPr>
            <a:grpSpLocks/>
          </p:cNvGrpSpPr>
          <p:nvPr/>
        </p:nvGrpSpPr>
        <p:grpSpPr bwMode="auto">
          <a:xfrm>
            <a:off x="432000" y="1725343"/>
            <a:ext cx="9249669" cy="4466735"/>
            <a:chOff x="457200" y="2281238"/>
            <a:chExt cx="8001000" cy="3948112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14C19159-C01B-B708-8FDC-3BE156320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033" y="5609709"/>
              <a:ext cx="7585167" cy="61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13">
              <a:extLst>
                <a:ext uri="{FF2B5EF4-FFF2-40B4-BE49-F238E27FC236}">
                  <a16:creationId xmlns:a16="http://schemas.microsoft.com/office/drawing/2014/main" id="{83FC8679-D285-1016-93B5-D1AB99D7BD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2281238"/>
              <a:ext cx="8001000" cy="3328471"/>
              <a:chOff x="457200" y="2281238"/>
              <a:chExt cx="8001000" cy="3328471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927F985E-E610-B08F-42D5-432F224188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2281238"/>
                <a:ext cx="8001000" cy="33284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8">
                <a:extLst>
                  <a:ext uri="{FF2B5EF4-FFF2-40B4-BE49-F238E27FC236}">
                    <a16:creationId xmlns:a16="http://schemas.microsoft.com/office/drawing/2014/main" id="{0C39451F-D577-CB29-EC77-3B5D7C5ED5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3343510"/>
                <a:ext cx="1600200" cy="1557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F0059F2-4E98-7FA3-FCA1-BD6B64BEF870}"/>
                  </a:ext>
                </a:extLst>
              </p:cNvPr>
              <p:cNvSpPr/>
              <p:nvPr/>
            </p:nvSpPr>
            <p:spPr bwMode="auto">
              <a:xfrm>
                <a:off x="2674938" y="2636838"/>
                <a:ext cx="457200" cy="252095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" name="Oval Callout 12">
                <a:extLst>
                  <a:ext uri="{FF2B5EF4-FFF2-40B4-BE49-F238E27FC236}">
                    <a16:creationId xmlns:a16="http://schemas.microsoft.com/office/drawing/2014/main" id="{9AF07511-1E36-7DDE-DEEF-4EAEE168BE6A}"/>
                  </a:ext>
                </a:extLst>
              </p:cNvPr>
              <p:cNvSpPr/>
              <p:nvPr/>
            </p:nvSpPr>
            <p:spPr bwMode="auto">
              <a:xfrm>
                <a:off x="5181600" y="2422525"/>
                <a:ext cx="2667000" cy="2692400"/>
              </a:xfrm>
              <a:prstGeom prst="wedgeEllipseCallout">
                <a:avLst>
                  <a:gd name="adj1" fmla="val -127733"/>
                  <a:gd name="adj2" fmla="val -18942"/>
                </a:avLst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E525AC07-B10B-7A1D-8F05-FA5DB776B9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5654303" y="3529311"/>
                <a:ext cx="583357" cy="458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b="1">
                    <a:solidFill>
                      <a:srgbClr val="5F5F5F"/>
                    </a:solidFill>
                    <a:latin typeface="Lucida Sans" panose="020B0602030504020204" pitchFamily="34" charset="0"/>
                    <a:ea typeface="Geneva" pitchFamily="2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5F5F5F"/>
                    </a:solidFill>
                    <a:latin typeface="Lucida Sans" panose="020B0602030504020204" pitchFamily="34" charset="0"/>
                    <a:ea typeface="Geneva" pitchFamily="2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200">
                    <a:solidFill>
                      <a:srgbClr val="5F5F5F"/>
                    </a:solidFill>
                    <a:latin typeface="Lucida Sans" panose="020B0602030504020204" pitchFamily="34" charset="0"/>
                    <a:ea typeface="Geneva" pitchFamily="2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b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nC17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b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b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Pristane</a:t>
                </a:r>
              </a:p>
            </p:txBody>
          </p: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E59CAF97-0994-D62C-1B56-8E2855BD8B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6584215" y="3577195"/>
                <a:ext cx="758707" cy="45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b="1">
                    <a:solidFill>
                      <a:srgbClr val="5F5F5F"/>
                    </a:solidFill>
                    <a:latin typeface="Lucida Sans" panose="020B0602030504020204" pitchFamily="34" charset="0"/>
                    <a:ea typeface="Geneva" pitchFamily="2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5F5F5F"/>
                    </a:solidFill>
                    <a:latin typeface="Lucida Sans" panose="020B0602030504020204" pitchFamily="34" charset="0"/>
                    <a:ea typeface="Geneva" pitchFamily="2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200">
                    <a:solidFill>
                      <a:srgbClr val="5F5F5F"/>
                    </a:solidFill>
                    <a:latin typeface="Lucida Sans" panose="020B0602030504020204" pitchFamily="34" charset="0"/>
                    <a:ea typeface="Geneva" pitchFamily="2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b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nC18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b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b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Phytane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2532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1D05-EAEF-DCA0-26F6-674C667F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(Moderately </a:t>
            </a:r>
            <a:r>
              <a:rPr lang="en-US" dirty="0" err="1"/>
              <a:t>Biodegradated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418D9B-DE74-058B-DC49-87F2F8168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D64150-0C6B-0947-A081-412141631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Copyright 2022   |   ALS Limited</a:t>
            </a:r>
            <a:endParaRPr lang="en-AU" dirty="0"/>
          </a:p>
        </p:txBody>
      </p:sp>
      <p:grpSp>
        <p:nvGrpSpPr>
          <p:cNvPr id="6" name="Group 14">
            <a:extLst>
              <a:ext uri="{FF2B5EF4-FFF2-40B4-BE49-F238E27FC236}">
                <a16:creationId xmlns:a16="http://schemas.microsoft.com/office/drawing/2014/main" id="{81097E89-DC51-A76A-18B4-A50F35693085}"/>
              </a:ext>
            </a:extLst>
          </p:cNvPr>
          <p:cNvGrpSpPr>
            <a:grpSpLocks/>
          </p:cNvGrpSpPr>
          <p:nvPr/>
        </p:nvGrpSpPr>
        <p:grpSpPr bwMode="auto">
          <a:xfrm>
            <a:off x="675860" y="1295399"/>
            <a:ext cx="8855765" cy="4886739"/>
            <a:chOff x="685800" y="2286000"/>
            <a:chExt cx="7537450" cy="4267200"/>
          </a:xfrm>
        </p:grpSpPr>
        <p:grpSp>
          <p:nvGrpSpPr>
            <p:cNvPr id="7" name="Group 13">
              <a:extLst>
                <a:ext uri="{FF2B5EF4-FFF2-40B4-BE49-F238E27FC236}">
                  <a16:creationId xmlns:a16="http://schemas.microsoft.com/office/drawing/2014/main" id="{73D80723-78AA-8B54-1F86-48CF17AED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800" y="2286000"/>
              <a:ext cx="7537450" cy="3610036"/>
              <a:chOff x="685800" y="2286000"/>
              <a:chExt cx="7537450" cy="3610036"/>
            </a:xfrm>
          </p:grpSpPr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848E81F1-2744-2AD9-8ADB-FA1383320F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" y="2286000"/>
                <a:ext cx="7537450" cy="3610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Callout 6">
                <a:extLst>
                  <a:ext uri="{FF2B5EF4-FFF2-40B4-BE49-F238E27FC236}">
                    <a16:creationId xmlns:a16="http://schemas.microsoft.com/office/drawing/2014/main" id="{7029088E-1A81-ABDA-8BBA-94DF3E8365F6}"/>
                  </a:ext>
                </a:extLst>
              </p:cNvPr>
              <p:cNvSpPr/>
              <p:nvPr/>
            </p:nvSpPr>
            <p:spPr bwMode="auto">
              <a:xfrm>
                <a:off x="5943600" y="2606675"/>
                <a:ext cx="1828800" cy="1874838"/>
              </a:xfrm>
              <a:prstGeom prst="wedgeEllipseCallout">
                <a:avLst>
                  <a:gd name="adj1" fmla="val -204149"/>
                  <a:gd name="adj2" fmla="val 46049"/>
                </a:avLst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E0A951A-73DE-2242-7078-A79F1D354C68}"/>
                  </a:ext>
                </a:extLst>
              </p:cNvPr>
              <p:cNvSpPr/>
              <p:nvPr/>
            </p:nvSpPr>
            <p:spPr bwMode="auto">
              <a:xfrm>
                <a:off x="2667000" y="3354388"/>
                <a:ext cx="457200" cy="225425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1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C95964A6-3733-22AA-8B59-1981A887F8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2200" y="2966547"/>
                <a:ext cx="1356955" cy="1175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BDF547A4-DCB4-1144-180F-78EC6616BE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6340470" y="2914664"/>
                <a:ext cx="619135" cy="41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b="1">
                    <a:solidFill>
                      <a:srgbClr val="5F5F5F"/>
                    </a:solidFill>
                    <a:latin typeface="Lucida Sans" panose="020B0602030504020204" pitchFamily="34" charset="0"/>
                    <a:ea typeface="Geneva" pitchFamily="2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5F5F5F"/>
                    </a:solidFill>
                    <a:latin typeface="Lucida Sans" panose="020B0602030504020204" pitchFamily="34" charset="0"/>
                    <a:ea typeface="Geneva" pitchFamily="2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200">
                    <a:solidFill>
                      <a:srgbClr val="5F5F5F"/>
                    </a:solidFill>
                    <a:latin typeface="Lucida Sans" panose="020B0602030504020204" pitchFamily="34" charset="0"/>
                    <a:ea typeface="Geneva" pitchFamily="2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b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nC17</a:t>
                </a:r>
              </a:p>
              <a:p>
                <a:pPr eaLnBrk="1" hangingPunct="1">
                  <a:spcBef>
                    <a:spcPts val="600"/>
                  </a:spcBef>
                  <a:buFontTx/>
                  <a:buNone/>
                </a:pPr>
                <a:r>
                  <a:rPr lang="en-US" altLang="en-US" sz="800" b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Pristane</a:t>
                </a:r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9734171E-33D1-5D82-AC06-DD5292BB77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6943720" y="3341709"/>
                <a:ext cx="617548" cy="45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b="1">
                    <a:solidFill>
                      <a:srgbClr val="5F5F5F"/>
                    </a:solidFill>
                    <a:latin typeface="Lucida Sans" panose="020B0602030504020204" pitchFamily="34" charset="0"/>
                    <a:ea typeface="Geneva" pitchFamily="2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5F5F5F"/>
                    </a:solidFill>
                    <a:latin typeface="Lucida Sans" panose="020B0602030504020204" pitchFamily="34" charset="0"/>
                    <a:ea typeface="Geneva" pitchFamily="2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200">
                    <a:solidFill>
                      <a:srgbClr val="5F5F5F"/>
                    </a:solidFill>
                    <a:latin typeface="Lucida Sans" panose="020B0602030504020204" pitchFamily="34" charset="0"/>
                    <a:ea typeface="Geneva" pitchFamily="2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2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b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nC18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b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b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Phytane</a:t>
                </a:r>
              </a:p>
            </p:txBody>
          </p:sp>
        </p:grp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4B361096-B8E9-D5F3-26FA-2E72EAFF7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067" y="5896036"/>
              <a:ext cx="7350183" cy="657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50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7ACE434-AB18-4ED1-8717-B3F02C7CDB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Safety moment – Travel Safety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92F7DF3C-BDEF-454C-B5F9-28040E724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7032" y="2220174"/>
            <a:ext cx="6355707" cy="3328138"/>
          </a:xfrm>
        </p:spPr>
        <p:txBody>
          <a:bodyPr/>
          <a:lstStyle/>
          <a:p>
            <a:pPr>
              <a:buClr>
                <a:schemeClr val="tx1">
                  <a:lumMod val="95000"/>
                </a:schemeClr>
              </a:buClr>
            </a:pPr>
            <a:r>
              <a:rPr lang="en-AU" dirty="0"/>
              <a:t>Plan ahead!</a:t>
            </a:r>
          </a:p>
          <a:p>
            <a:pPr marL="342900" indent="-342900">
              <a:buClr>
                <a:schemeClr val="tx1">
                  <a:lumMod val="95000"/>
                </a:schemeClr>
              </a:buClr>
              <a:buFont typeface="+mj-lt"/>
              <a:buAutoNum type="arabicPeriod"/>
            </a:pPr>
            <a:r>
              <a:rPr lang="en-AU" dirty="0"/>
              <a:t>Plan your trip.  Review road conditions and weather.</a:t>
            </a:r>
          </a:p>
          <a:p>
            <a:pPr marL="342900" indent="-342900">
              <a:buClr>
                <a:schemeClr val="tx1">
                  <a:lumMod val="95000"/>
                </a:schemeClr>
              </a:buClr>
              <a:buFont typeface="+mj-lt"/>
              <a:buAutoNum type="arabicPeriod"/>
            </a:pPr>
            <a:endParaRPr lang="en-AU" dirty="0"/>
          </a:p>
          <a:p>
            <a:pPr marL="342900" indent="-342900">
              <a:buClr>
                <a:schemeClr val="tx1">
                  <a:lumMod val="95000"/>
                </a:schemeClr>
              </a:buClr>
              <a:buFont typeface="+mj-lt"/>
              <a:buAutoNum type="arabicPeriod"/>
            </a:pPr>
            <a:r>
              <a:rPr lang="en-AU" dirty="0"/>
              <a:t>Check your vehicle to make sure there’s no issues prior to driving.</a:t>
            </a:r>
          </a:p>
          <a:p>
            <a:pPr marL="342900" indent="-342900">
              <a:buClr>
                <a:schemeClr val="tx1">
                  <a:lumMod val="95000"/>
                </a:schemeClr>
              </a:buClr>
              <a:buFont typeface="+mj-lt"/>
              <a:buAutoNum type="arabicPeriod"/>
            </a:pPr>
            <a:endParaRPr lang="en-AU" dirty="0"/>
          </a:p>
          <a:p>
            <a:pPr marL="342900" indent="-342900">
              <a:buClr>
                <a:schemeClr val="tx1">
                  <a:lumMod val="95000"/>
                </a:schemeClr>
              </a:buClr>
              <a:buFont typeface="+mj-lt"/>
              <a:buAutoNum type="arabicPeriod"/>
            </a:pPr>
            <a:r>
              <a:rPr lang="en-AU" dirty="0"/>
              <a:t>For long trips, having a second relief driver can reduce fatigue.</a:t>
            </a:r>
          </a:p>
          <a:p>
            <a:pPr marL="342900" indent="-342900">
              <a:buClr>
                <a:schemeClr val="tx1">
                  <a:lumMod val="95000"/>
                </a:schemeClr>
              </a:buClr>
              <a:buFont typeface="+mj-lt"/>
              <a:buAutoNum type="arabicPeriod"/>
            </a:pPr>
            <a:endParaRPr lang="en-AU" dirty="0"/>
          </a:p>
          <a:p>
            <a:pPr marL="342900" indent="-342900">
              <a:buClr>
                <a:schemeClr val="tx1">
                  <a:lumMod val="95000"/>
                </a:schemeClr>
              </a:buClr>
              <a:buFont typeface="+mj-lt"/>
              <a:buAutoNum type="arabicPeriod"/>
            </a:pPr>
            <a:endParaRPr lang="en-AU" dirty="0"/>
          </a:p>
          <a:p>
            <a:pPr marL="342900" indent="-342900">
              <a:buAutoNum type="arabicPeriod"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4BC26-6D5A-49D0-AE93-DF332B235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7459D-AF7A-4958-B829-DDA50B8A8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Copyright 2024   |   ALS Limited</a:t>
            </a:r>
          </a:p>
        </p:txBody>
      </p:sp>
    </p:spTree>
    <p:extLst>
      <p:ext uri="{BB962C8B-B14F-4D97-AF65-F5344CB8AC3E}">
        <p14:creationId xmlns:p14="http://schemas.microsoft.com/office/powerpoint/2010/main" val="3838010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">
            <a:extLst>
              <a:ext uri="{FF2B5EF4-FFF2-40B4-BE49-F238E27FC236}">
                <a16:creationId xmlns:a16="http://schemas.microsoft.com/office/drawing/2014/main" id="{131D4F77-0B3D-23D6-4F0B-B073C3556F94}"/>
              </a:ext>
            </a:extLst>
          </p:cNvPr>
          <p:cNvGrpSpPr>
            <a:grpSpLocks/>
          </p:cNvGrpSpPr>
          <p:nvPr/>
        </p:nvGrpSpPr>
        <p:grpSpPr bwMode="auto">
          <a:xfrm>
            <a:off x="603716" y="1483889"/>
            <a:ext cx="9434806" cy="4571959"/>
            <a:chOff x="539552" y="1928847"/>
            <a:chExt cx="8136904" cy="4452481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BE80F1D0-DD0E-CDA0-939E-B3DE943C1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928847"/>
              <a:ext cx="8136904" cy="3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EE05DAF4-4785-ED86-F0BA-22A25F3BA2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5762203"/>
              <a:ext cx="7848600" cy="61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63F7C4-2E2F-CE45-60AD-C72C757CA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(Highly </a:t>
            </a:r>
            <a:r>
              <a:rPr lang="en-US" dirty="0" err="1"/>
              <a:t>Biodegradated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E55343-A81E-75D7-9C8A-A5ADEC1E5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B3490-77BB-C4AB-AFD2-3CE7C0E35D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5881C44-2658-EE28-443F-55FC0AB2E16F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371600"/>
            <a:ext cx="8229600" cy="47767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4CA3"/>
              </a:buClr>
              <a:buSzPct val="110000"/>
              <a:buFont typeface="Arial" panose="020B0604020202020204" pitchFamily="34" charset="0"/>
              <a:buChar char="•"/>
              <a:tabLst/>
              <a:defRPr lang="en-US" sz="2000" b="0" kern="0" spc="-20" normalizeH="0" baseline="0" smtClean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4CA3"/>
              </a:buClr>
              <a:buSzPct val="90000"/>
              <a:buFont typeface="Avenir Next LT Pro" panose="020B0504020202020204" pitchFamily="34" charset="0"/>
              <a:buChar char="—"/>
              <a:tabLst/>
              <a:defRPr lang="en-US" sz="1800" b="0" kern="0" spc="-3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4CA3"/>
              </a:buClr>
              <a:buSzPct val="100000"/>
              <a:buFont typeface="Arial" panose="020B0604020202020204" pitchFamily="34" charset="0"/>
              <a:buChar char="•"/>
              <a:tabLst/>
              <a:defRPr lang="en-US" sz="1700" b="0" kern="0" spc="-3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5113" algn="l" defTabSz="989013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4CA3"/>
              </a:buClr>
              <a:buSzPct val="90000"/>
              <a:buFont typeface="Symbol" panose="05050102010706020507" pitchFamily="18" charset="2"/>
              <a:buChar char=""/>
              <a:tabLst/>
              <a:defRPr lang="en-US" sz="1700" b="0" kern="0" spc="-3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714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4CA3"/>
              </a:buClr>
              <a:buSzPct val="100000"/>
              <a:buFont typeface="Arial" panose="020B0604020202020204" pitchFamily="34" charset="0"/>
              <a:buChar char="•"/>
              <a:tabLst/>
              <a:defRPr lang="en-US" sz="1700" b="0" kern="0" spc="-30" baseline="0">
                <a:solidFill>
                  <a:schemeClr val="tx1"/>
                </a:solidFill>
                <a:latin typeface="AvenirNext LT Pro Regular" panose="020B0504020202020204" pitchFamily="34" charset="0"/>
                <a:ea typeface="+mn-ea"/>
                <a:cs typeface="+mn-cs"/>
              </a:defRPr>
            </a:lvl5pPr>
            <a:lvl6pPr marL="29686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defRPr sz="2000" b="0" kern="1200">
                <a:solidFill>
                  <a:schemeClr val="tx1"/>
                </a:solidFill>
                <a:latin typeface="AvenirNext LT Pro Regular" panose="020B0504020202020204" pitchFamily="34" charset="0"/>
                <a:ea typeface="+mn-ea"/>
                <a:cs typeface="+mn-cs"/>
              </a:defRPr>
            </a:lvl6pPr>
            <a:lvl7pPr marL="5175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None/>
              <a:tabLst/>
              <a:defRPr sz="2000" kern="1200">
                <a:solidFill>
                  <a:schemeClr val="tx1"/>
                </a:solidFill>
                <a:latin typeface="AvenirNext LT Pro Regular" panose="020B0504020202020204" pitchFamily="34" charset="0"/>
                <a:ea typeface="+mn-ea"/>
                <a:cs typeface="+mn-cs"/>
              </a:defRPr>
            </a:lvl7pPr>
            <a:lvl8pPr marL="234000" indent="-23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4"/>
              </a:buClr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AvenirNext LT Pro Regular" panose="020B0504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Next LT Pro Regular" panose="020B0504020202020204" pitchFamily="34" charset="0"/>
                <a:ea typeface="+mn-ea"/>
                <a:cs typeface="+mn-cs"/>
              </a:defRPr>
            </a:lvl9pPr>
          </a:lstStyle>
          <a:p>
            <a:endParaRPr lang="en-CA" altLang="en-US" sz="160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FCA7FD9-712D-49EE-30C6-DA21F349C05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03207" y="1678574"/>
            <a:ext cx="2301875" cy="214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b="1">
                <a:solidFill>
                  <a:srgbClr val="5F5F5F"/>
                </a:solidFill>
                <a:latin typeface="Lucida Sans" panose="020B0602030504020204" pitchFamily="34" charset="0"/>
                <a:ea typeface="Geneva" pitchFamily="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F5F5F"/>
                </a:solidFill>
                <a:latin typeface="Lucida Sans" panose="020B0602030504020204" pitchFamily="34" charset="0"/>
                <a:ea typeface="Geneva" pitchFamily="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200">
                <a:solidFill>
                  <a:srgbClr val="5F5F5F"/>
                </a:solidFill>
                <a:latin typeface="Lucida Sans" panose="020B0602030504020204" pitchFamily="34" charset="0"/>
                <a:ea typeface="Geneva" pitchFamily="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2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800" b="0" dirty="0">
                <a:solidFill>
                  <a:schemeClr val="tx1"/>
                </a:solidFill>
                <a:latin typeface="Lucida Grande" pitchFamily="24" charset="0"/>
              </a:rPr>
              <a:t>                      </a:t>
            </a:r>
            <a:r>
              <a:rPr lang="en-US" altLang="en-US" sz="1400" b="0" dirty="0">
                <a:solidFill>
                  <a:schemeClr val="tx1"/>
                </a:solidFill>
                <a:latin typeface="Lucida Grande" pitchFamily="24" charset="0"/>
              </a:rPr>
              <a:t>C13 Isoprenoid               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tx1"/>
                </a:solidFill>
                <a:latin typeface="Lucida Grande" pitchFamily="24" charset="0"/>
              </a:rPr>
              <a:t>                  C14 Isoprenoid</a:t>
            </a:r>
          </a:p>
          <a:p>
            <a:pPr eaLnBrk="1" hangingPunct="1">
              <a:lnSpc>
                <a:spcPct val="65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tx1"/>
                </a:solidFill>
                <a:latin typeface="Lucida Grande" pitchFamily="24" charset="0"/>
              </a:rPr>
              <a:t> </a:t>
            </a:r>
          </a:p>
          <a:p>
            <a:pPr eaLnBrk="1" hangingPunct="1">
              <a:lnSpc>
                <a:spcPct val="65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tx1"/>
                </a:solidFill>
                <a:latin typeface="Lucida Grande" pitchFamily="24" charset="0"/>
              </a:rPr>
              <a:t>             C15 Isoprenoid </a:t>
            </a:r>
          </a:p>
          <a:p>
            <a:pPr eaLnBrk="1" hangingPunct="1">
              <a:lnSpc>
                <a:spcPct val="65000"/>
              </a:lnSpc>
              <a:spcBef>
                <a:spcPct val="0"/>
              </a:spcBef>
              <a:buFontTx/>
              <a:buNone/>
            </a:pPr>
            <a:endParaRPr lang="en-US" altLang="en-US" sz="1400" b="0" dirty="0">
              <a:solidFill>
                <a:schemeClr val="tx1"/>
              </a:solidFill>
              <a:latin typeface="Lucida Grande" pitchFamily="24" charset="0"/>
            </a:endParaRPr>
          </a:p>
          <a:p>
            <a:pPr eaLnBrk="1" hangingPunct="1">
              <a:lnSpc>
                <a:spcPct val="65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tx1"/>
                </a:solidFill>
                <a:latin typeface="Lucida Grande" pitchFamily="24" charset="0"/>
              </a:rPr>
              <a:t>                   </a:t>
            </a:r>
            <a:r>
              <a:rPr lang="en-US" altLang="en-US" sz="1400" b="0" dirty="0" err="1">
                <a:solidFill>
                  <a:schemeClr val="tx1"/>
                </a:solidFill>
                <a:latin typeface="Lucida Grande" pitchFamily="24" charset="0"/>
              </a:rPr>
              <a:t>Farnesane</a:t>
            </a:r>
            <a:endParaRPr lang="en-US" altLang="en-US" sz="1400" b="0" dirty="0">
              <a:solidFill>
                <a:schemeClr val="tx1"/>
              </a:solidFill>
              <a:latin typeface="Lucida Grande" pitchFamily="24" charset="0"/>
            </a:endParaRPr>
          </a:p>
          <a:p>
            <a:pPr eaLnBrk="1" hangingPunct="1">
              <a:lnSpc>
                <a:spcPct val="65000"/>
              </a:lnSpc>
              <a:spcBef>
                <a:spcPct val="0"/>
              </a:spcBef>
              <a:buFontTx/>
              <a:buNone/>
            </a:pPr>
            <a:endParaRPr lang="en-US" altLang="en-US" sz="1400" b="0" dirty="0">
              <a:solidFill>
                <a:schemeClr val="tx1"/>
              </a:solidFill>
              <a:latin typeface="Lucida Grande" pitchFamily="24" charset="0"/>
            </a:endParaRPr>
          </a:p>
          <a:p>
            <a:pPr eaLnBrk="1" hangingPunct="1">
              <a:lnSpc>
                <a:spcPct val="65000"/>
              </a:lnSpc>
              <a:spcBef>
                <a:spcPct val="0"/>
              </a:spcBef>
              <a:buFontTx/>
              <a:buNone/>
            </a:pPr>
            <a:endParaRPr lang="en-US" altLang="en-US" sz="1400" b="0" dirty="0">
              <a:solidFill>
                <a:schemeClr val="tx1"/>
              </a:solidFill>
              <a:latin typeface="Lucida Grande" pitchFamily="24" charset="0"/>
            </a:endParaRPr>
          </a:p>
          <a:p>
            <a:pPr eaLnBrk="1" hangingPunct="1">
              <a:lnSpc>
                <a:spcPct val="65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tx1"/>
                </a:solidFill>
                <a:latin typeface="Lucida Grande" pitchFamily="24" charset="0"/>
              </a:rPr>
              <a:t>   </a:t>
            </a:r>
          </a:p>
          <a:p>
            <a:pPr eaLnBrk="1" hangingPunct="1">
              <a:lnSpc>
                <a:spcPct val="65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tx1"/>
                </a:solidFill>
                <a:latin typeface="Lucida Grande" pitchFamily="24" charset="0"/>
              </a:rPr>
              <a:t>                     </a:t>
            </a:r>
            <a:r>
              <a:rPr lang="en-US" altLang="en-US" sz="1400" b="0" dirty="0" err="1">
                <a:solidFill>
                  <a:schemeClr val="tx1"/>
                </a:solidFill>
                <a:latin typeface="Lucida Grande" pitchFamily="24" charset="0"/>
              </a:rPr>
              <a:t>Norpristane</a:t>
            </a:r>
            <a:endParaRPr lang="en-US" altLang="en-US" sz="1400" b="0" dirty="0">
              <a:solidFill>
                <a:schemeClr val="tx1"/>
              </a:solidFill>
              <a:latin typeface="Lucida Grande" pitchFamily="24" charset="0"/>
            </a:endParaRPr>
          </a:p>
          <a:p>
            <a:pPr eaLnBrk="1" hangingPunct="1">
              <a:lnSpc>
                <a:spcPct val="65000"/>
              </a:lnSpc>
              <a:spcBef>
                <a:spcPct val="0"/>
              </a:spcBef>
              <a:buFontTx/>
              <a:buNone/>
            </a:pPr>
            <a:endParaRPr lang="en-US" altLang="en-US" sz="1400" b="0" dirty="0">
              <a:solidFill>
                <a:schemeClr val="tx1"/>
              </a:solidFill>
              <a:latin typeface="Lucida Grande" pitchFamily="24" charset="0"/>
            </a:endParaRPr>
          </a:p>
          <a:p>
            <a:pPr eaLnBrk="1" hangingPunct="1">
              <a:lnSpc>
                <a:spcPct val="65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tx1"/>
                </a:solidFill>
                <a:latin typeface="Lucida Grande" pitchFamily="24" charset="0"/>
              </a:rPr>
              <a:t>                       Pristane</a:t>
            </a:r>
          </a:p>
          <a:p>
            <a:pPr eaLnBrk="1" hangingPunct="1">
              <a:lnSpc>
                <a:spcPct val="65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tx1"/>
                </a:solidFill>
                <a:latin typeface="Lucida Grande" pitchFamily="24" charset="0"/>
              </a:rPr>
              <a:t> </a:t>
            </a:r>
          </a:p>
          <a:p>
            <a:pPr eaLnBrk="1" hangingPunct="1">
              <a:lnSpc>
                <a:spcPct val="65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tx1"/>
                </a:solidFill>
                <a:latin typeface="Lucida Grande" pitchFamily="24" charset="0"/>
              </a:rPr>
              <a:t>                  Phytane</a:t>
            </a:r>
          </a:p>
        </p:txBody>
      </p:sp>
    </p:spTree>
    <p:extLst>
      <p:ext uri="{BB962C8B-B14F-4D97-AF65-F5344CB8AC3E}">
        <p14:creationId xmlns:p14="http://schemas.microsoft.com/office/powerpoint/2010/main" val="375116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38A1BD-1A25-87A2-A7D2-32C6637DD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699CB7-274C-2AEE-8BD1-4C2A02D47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C65F2C9-25A3-C5BE-4624-B6BC3C622F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Biogenic Interferences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3321388-972B-6AF4-ADD0-DD070B6A36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16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785A2-8F5C-7E40-AF22-38FE527B8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31456"/>
            <a:ext cx="10044000" cy="822960"/>
          </a:xfrm>
        </p:spPr>
        <p:txBody>
          <a:bodyPr anchor="ctr">
            <a:normAutofit/>
          </a:bodyPr>
          <a:lstStyle/>
          <a:p>
            <a:r>
              <a:rPr lang="en-US" dirty="0"/>
              <a:t>Identifying Biogenic Contamination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F539D9-7072-ABA4-B767-7D3623F8DD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0989" y="6506015"/>
            <a:ext cx="388099" cy="144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DC611AD-C9F0-4816-9EBA-6C83156A190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A816D-7A63-7D38-FCAE-BF360A2DE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3860" y="6506015"/>
            <a:ext cx="2454980" cy="144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/>
              <a:t>© Copyright 2022   |   ALS Limited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1856584-F8DE-3F7E-7F60-2B865914487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2000" y="1314000"/>
            <a:ext cx="5402270" cy="4964112"/>
          </a:xfrm>
        </p:spPr>
        <p:txBody>
          <a:bodyPr>
            <a:normAutofit/>
          </a:bodyPr>
          <a:lstStyle/>
          <a:p>
            <a:r>
              <a:rPr lang="en-US" dirty="0"/>
              <a:t>Biogenic hits will extract into </a:t>
            </a:r>
            <a:r>
              <a:rPr lang="en-US" dirty="0" err="1"/>
              <a:t>hexane:acetone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Will provide chromatograms which can be difficult to distinguish from petroleum hydrocarbon impacts.</a:t>
            </a:r>
          </a:p>
          <a:p>
            <a:endParaRPr lang="en-US" dirty="0"/>
          </a:p>
          <a:p>
            <a:r>
              <a:rPr lang="en-US" dirty="0"/>
              <a:t>Distinct peaks which are associated to odd numbered alkanes can be associated to biogenic sources.</a:t>
            </a:r>
          </a:p>
          <a:p>
            <a:endParaRPr lang="en-US" dirty="0"/>
          </a:p>
          <a:p>
            <a:r>
              <a:rPr lang="en-US" dirty="0"/>
              <a:t>Lots of individual peaks with a small to no UCM.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C84618-B9C6-AE12-FD41-CC6A629630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645151" y="1110505"/>
            <a:ext cx="5845809" cy="4574343"/>
          </a:xfr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7D3D09-64A5-9AA1-BB02-150345754F68}"/>
              </a:ext>
            </a:extLst>
          </p:cNvPr>
          <p:cNvSpPr/>
          <p:nvPr/>
        </p:nvSpPr>
        <p:spPr>
          <a:xfrm>
            <a:off x="6224271" y="1442908"/>
            <a:ext cx="5044441" cy="198609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F5F8C3-A96A-D89C-7E65-C60A9B0124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9826" y="3439223"/>
            <a:ext cx="5048250" cy="133379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EC43527-1371-9149-BA34-4C59A847A576}"/>
              </a:ext>
            </a:extLst>
          </p:cNvPr>
          <p:cNvSpPr/>
          <p:nvPr/>
        </p:nvSpPr>
        <p:spPr>
          <a:xfrm>
            <a:off x="6219826" y="1442908"/>
            <a:ext cx="5044441" cy="3273985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D5128E-20D7-0BD8-FFE4-665A78063F00}"/>
              </a:ext>
            </a:extLst>
          </p:cNvPr>
          <p:cNvSpPr txBox="1"/>
          <p:nvPr/>
        </p:nvSpPr>
        <p:spPr>
          <a:xfrm>
            <a:off x="8743951" y="3917188"/>
            <a:ext cx="12554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SAE 50w Motor Oil</a:t>
            </a:r>
          </a:p>
        </p:txBody>
      </p:sp>
    </p:spTree>
    <p:extLst>
      <p:ext uri="{BB962C8B-B14F-4D97-AF65-F5344CB8AC3E}">
        <p14:creationId xmlns:p14="http://schemas.microsoft.com/office/powerpoint/2010/main" val="33503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8182C-00B9-82C6-F355-05923E11B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Biogenic interference Removal: Silica Gel Clean-Up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3C547-C832-A170-8EBF-6E2986CDD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60101-35CF-0686-468F-1AFFFB119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48B5A5-0662-3F92-1133-11FC66ABF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Silica Gel removes naturally occurring interference from samples.</a:t>
            </a:r>
          </a:p>
          <a:p>
            <a:pPr lvl="1"/>
            <a:r>
              <a:rPr lang="en-US" dirty="0"/>
              <a:t>Binds polar compounds while leaving non-polar compounds intact.</a:t>
            </a:r>
          </a:p>
          <a:p>
            <a:endParaRPr lang="en-US" dirty="0"/>
          </a:p>
          <a:p>
            <a:r>
              <a:rPr lang="en-US" dirty="0"/>
              <a:t>Two primary methods of Silica Gel Clean-Up can be performed:</a:t>
            </a:r>
          </a:p>
          <a:p>
            <a:endParaRPr lang="en-US" dirty="0"/>
          </a:p>
          <a:p>
            <a:pPr lvl="1"/>
            <a:r>
              <a:rPr lang="en-US" dirty="0"/>
              <a:t>In-Situ Clean-Up:  </a:t>
            </a:r>
          </a:p>
          <a:p>
            <a:pPr lvl="2"/>
            <a:r>
              <a:rPr lang="en-US" dirty="0"/>
              <a:t>Default for CCME analysis.</a:t>
            </a:r>
          </a:p>
          <a:p>
            <a:pPr lvl="2"/>
            <a:r>
              <a:rPr lang="en-US" dirty="0"/>
              <a:t>Silica gel added directly to extract prior to analysis.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Column Clean-Up:</a:t>
            </a:r>
          </a:p>
          <a:p>
            <a:pPr lvl="2"/>
            <a:r>
              <a:rPr lang="en-US" dirty="0"/>
              <a:t>Sample is passed through a Silica Gel column.</a:t>
            </a:r>
          </a:p>
          <a:p>
            <a:pPr lvl="2"/>
            <a:r>
              <a:rPr lang="en-US" dirty="0"/>
              <a:t>Higher surface area. </a:t>
            </a:r>
          </a:p>
          <a:p>
            <a:pPr lvl="2"/>
            <a:r>
              <a:rPr lang="en-US" dirty="0"/>
              <a:t>More effective for severely impacted samples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FB1C72-E60D-09B6-ED6C-FDB43F35A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506" y="3129484"/>
            <a:ext cx="4242334" cy="294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78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CFB89-AC6D-30C9-92DF-E1B2C702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Biogenic Example: Muskeg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34AE2A-5860-9A50-8554-110FB9140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2A9A75-A06D-CE28-9B50-2BF3404BB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Copyright 2024   |   ALS Canada Limited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E393F6-DA99-CEB6-C0AE-8FFAE2A6F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5101" y="1510626"/>
            <a:ext cx="6237511" cy="4568586"/>
          </a:xfrm>
        </p:spPr>
      </p:pic>
    </p:spTree>
    <p:extLst>
      <p:ext uri="{BB962C8B-B14F-4D97-AF65-F5344CB8AC3E}">
        <p14:creationId xmlns:p14="http://schemas.microsoft.com/office/powerpoint/2010/main" val="3505206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414A-B46F-EB8C-E994-F45420900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Biogenic Example: Muskeg (Silica Gel Clean-Up)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07306-0720-29EC-352E-49974D327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29F8F-96CB-1737-130E-80841DFE4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Copyright 2022   |   ALS Limited</a:t>
            </a:r>
            <a:endParaRPr lang="en-A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424A54-89DC-A640-B4BD-4100F3665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231" y="1447755"/>
            <a:ext cx="6363251" cy="4694327"/>
          </a:xfrm>
        </p:spPr>
      </p:pic>
    </p:spTree>
    <p:extLst>
      <p:ext uri="{BB962C8B-B14F-4D97-AF65-F5344CB8AC3E}">
        <p14:creationId xmlns:p14="http://schemas.microsoft.com/office/powerpoint/2010/main" val="928661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B7970-A547-2BD3-3B75-2F35DEA78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80E5A-0951-B6FA-6B6C-ED0C5F34F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Copyright 2022   |   ALS Limited</a:t>
            </a:r>
            <a:endParaRPr lang="en-AU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65BB8CA-3CD6-96E8-A43C-BE73BCEDD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2430" y="745436"/>
            <a:ext cx="8236498" cy="5407250"/>
          </a:xfrm>
        </p:spPr>
      </p:pic>
    </p:spTree>
    <p:extLst>
      <p:ext uri="{BB962C8B-B14F-4D97-AF65-F5344CB8AC3E}">
        <p14:creationId xmlns:p14="http://schemas.microsoft.com/office/powerpoint/2010/main" val="697749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0A0FF-ECCC-8DC1-E6BC-8301B59BD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Biogenic Interference Calculation (BIC)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203FCF-B1F5-9B2B-51D8-867AC5A14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3CE63-FE56-DE32-8BFA-0B32248B6C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34DE60-1389-43BB-8204-E745CA7FA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Accepted by Alberta AEPA.  Can be used in other regions to support decision making.</a:t>
            </a:r>
          </a:p>
          <a:p>
            <a:endParaRPr lang="en-US" dirty="0"/>
          </a:p>
          <a:p>
            <a:r>
              <a:rPr lang="en-US" dirty="0"/>
              <a:t>Uses an F3 split (F3a C16-C23,  F3b C23-C34) to evaluate potential biogenic interferences.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Certain criteria applies:</a:t>
            </a:r>
          </a:p>
          <a:p>
            <a:pPr lvl="1"/>
            <a:r>
              <a:rPr lang="en-US" dirty="0"/>
              <a:t>PHC F2 concentrations are low (&lt;30 mg/kg).</a:t>
            </a:r>
          </a:p>
          <a:p>
            <a:pPr lvl="1"/>
            <a:r>
              <a:rPr lang="en-US" dirty="0"/>
              <a:t>Significant PHC F3 is present.  F4 is present but not exceeding Tier 1 guidelines.</a:t>
            </a:r>
          </a:p>
          <a:p>
            <a:pPr lvl="1"/>
            <a:r>
              <a:rPr lang="en-US" dirty="0"/>
              <a:t>The greater portion (&gt;85%) of PHC F3 is in the F3b range.</a:t>
            </a:r>
          </a:p>
          <a:p>
            <a:pPr lvl="1"/>
            <a:endParaRPr lang="en-US" dirty="0"/>
          </a:p>
          <a:p>
            <a:r>
              <a:rPr lang="en-US" dirty="0"/>
              <a:t>If BIC values are &lt;10%, this indicates potentially false exceedances for PHC F3.</a:t>
            </a:r>
          </a:p>
          <a:p>
            <a:endParaRPr lang="en-US" sz="700" dirty="0"/>
          </a:p>
          <a:p>
            <a:endParaRPr lang="en-US" sz="7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935D4-29E2-4A18-661B-C339E70D5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61" y="2914578"/>
            <a:ext cx="2629267" cy="514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C896DA-E17B-AF72-1975-1F9B73052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510" y="2777081"/>
            <a:ext cx="3972479" cy="1105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1B8D81-0020-61ED-F907-68E71EC4F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030" y="3967598"/>
            <a:ext cx="3870008" cy="2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96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09EBD-656D-4B4F-85ED-3D23F860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CB69B6-C4A4-501B-E1A1-1C49149A1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728E1-63C7-54B7-9AA9-049989034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431FA3-7BED-CE7C-4C57-DBAA395B9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315616"/>
            <a:ext cx="8384010" cy="495818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Hydrocarbon analyses are complex and non-selective.</a:t>
            </a:r>
          </a:p>
          <a:p>
            <a:endParaRPr lang="en-US" dirty="0"/>
          </a:p>
          <a:p>
            <a:r>
              <a:rPr lang="en-US" dirty="0"/>
              <a:t>Biogenic components are extracted with petrogenic sources.</a:t>
            </a:r>
          </a:p>
          <a:p>
            <a:endParaRPr lang="en-US" dirty="0"/>
          </a:p>
          <a:p>
            <a:r>
              <a:rPr lang="en-US" dirty="0"/>
              <a:t>Biogenic interferences can be (at least partially) removed using silica gel clean-up.</a:t>
            </a:r>
          </a:p>
          <a:p>
            <a:endParaRPr lang="en-US" dirty="0"/>
          </a:p>
          <a:p>
            <a:r>
              <a:rPr lang="en-US" dirty="0"/>
              <a:t>The use of comprehensive chromatographic review along with BIC evaluation can identify if biogenic interferences are present.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6BF744-3FC3-AE32-6BDF-3E2B212D9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822" y="1578112"/>
            <a:ext cx="2975556" cy="378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42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5E8360-5440-8580-DB4B-2785702A3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BA4C1A-EFF8-5E53-D28A-44C83A288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Copyright 2024   |   ALS Canada Limited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2845270-C894-8E08-2086-4B2269B16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6543" y="1035690"/>
            <a:ext cx="4376739" cy="723566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C9633B43-6F5E-E935-1D4A-CD2573A29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109332"/>
            <a:ext cx="1347217" cy="885945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6F150F-D289-8275-EDC7-AD751B1B565A}"/>
              </a:ext>
            </a:extLst>
          </p:cNvPr>
          <p:cNvSpPr txBox="1"/>
          <p:nvPr/>
        </p:nvSpPr>
        <p:spPr>
          <a:xfrm>
            <a:off x="8016310" y="4233672"/>
            <a:ext cx="35387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Dwayne Bennett, </a:t>
            </a:r>
            <a:r>
              <a:rPr lang="en-US" sz="1400" dirty="0" err="1"/>
              <a:t>P.Chem</a:t>
            </a:r>
            <a:r>
              <a:rPr lang="en-US" sz="1400" dirty="0"/>
              <a:t>.</a:t>
            </a:r>
          </a:p>
          <a:p>
            <a:r>
              <a:rPr lang="en-US" sz="1400" dirty="0"/>
              <a:t>National Technical Specialist, Canada</a:t>
            </a:r>
          </a:p>
          <a:p>
            <a:endParaRPr lang="en-US" sz="1400" dirty="0"/>
          </a:p>
          <a:p>
            <a:r>
              <a:rPr lang="en-US" sz="1400" dirty="0"/>
              <a:t>2559 29 Street NE</a:t>
            </a:r>
          </a:p>
          <a:p>
            <a:r>
              <a:rPr lang="en-US" sz="1400" dirty="0"/>
              <a:t>Calgary, AB, Canada T1Y 7B5</a:t>
            </a:r>
          </a:p>
          <a:p>
            <a:r>
              <a:rPr lang="en-US" sz="1400" dirty="0"/>
              <a:t>dwayne.bennett@alsglobal.com</a:t>
            </a:r>
          </a:p>
          <a:p>
            <a:r>
              <a:rPr lang="en-US" sz="1400" dirty="0"/>
              <a:t>T: 1 403 407 1785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645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2046CAE-DC31-4C51-B630-938C34975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AU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0E04889-7E64-4167-9C9A-DAE7E33BF57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32000" y="1314000"/>
            <a:ext cx="10044000" cy="4964112"/>
          </a:xfrm>
        </p:spPr>
        <p:txBody>
          <a:bodyPr>
            <a:normAutofit/>
          </a:bodyPr>
          <a:lstStyle/>
          <a:p>
            <a:r>
              <a:rPr lang="en-AU" dirty="0"/>
              <a:t>An introduction to Hydrocarbon Analysis</a:t>
            </a:r>
          </a:p>
          <a:p>
            <a:pPr lvl="1"/>
            <a:r>
              <a:rPr lang="en-AU" dirty="0"/>
              <a:t>CCME CWS Tier 1 Analysis.</a:t>
            </a:r>
          </a:p>
          <a:p>
            <a:pPr lvl="1"/>
            <a:endParaRPr lang="en-AU" dirty="0"/>
          </a:p>
          <a:p>
            <a:r>
              <a:rPr lang="en-AU" dirty="0"/>
              <a:t>Hydrocarbon Distribution Reports</a:t>
            </a:r>
          </a:p>
          <a:p>
            <a:pPr lvl="1"/>
            <a:r>
              <a:rPr lang="en-AU" dirty="0"/>
              <a:t>What to expect if you have hits?</a:t>
            </a:r>
          </a:p>
          <a:p>
            <a:pPr lvl="1"/>
            <a:r>
              <a:rPr lang="en-AU" dirty="0"/>
              <a:t>Evaluations of weathering processes.</a:t>
            </a:r>
          </a:p>
          <a:p>
            <a:pPr lvl="1"/>
            <a:endParaRPr lang="en-AU" dirty="0"/>
          </a:p>
          <a:p>
            <a:r>
              <a:rPr lang="en-AU" dirty="0"/>
              <a:t>Silica Gel clean-up.</a:t>
            </a:r>
          </a:p>
          <a:p>
            <a:pPr lvl="1"/>
            <a:r>
              <a:rPr lang="en-AU" dirty="0"/>
              <a:t>Options between in-situ and column clean up.</a:t>
            </a:r>
          </a:p>
          <a:p>
            <a:endParaRPr lang="en-AU" dirty="0"/>
          </a:p>
          <a:p>
            <a:r>
              <a:rPr lang="en-AU" dirty="0"/>
              <a:t>Biogenic Interference Scale (BIC).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9BCDF-CADD-4F99-97FA-7C10D0FF4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C1A15-BEB1-4866-AE90-5BA8C2C97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Copyright 2024   |   ALS Canada Limited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C6F9D7-3C76-27AD-A083-AF146A18C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426" y="1162879"/>
            <a:ext cx="4183024" cy="290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30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7FC3A-0607-EA61-B47B-5424EB8D3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Hydrocarbons 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8AA515-CB86-9443-97B2-7FFE98E58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1E598D-59DA-5C10-7CB8-C495FFA79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Copyright 2024   |   ALS Canada Limited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70A475-65AE-8BC8-FB07-F0E26EE26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315616"/>
            <a:ext cx="11116872" cy="4426816"/>
          </a:xfrm>
        </p:spPr>
        <p:txBody>
          <a:bodyPr/>
          <a:lstStyle/>
          <a:p>
            <a:r>
              <a:rPr lang="en-US" dirty="0"/>
              <a:t>Hydrocarbons are organic chemical products containing hydrogen and carbons.</a:t>
            </a:r>
          </a:p>
          <a:p>
            <a:endParaRPr lang="en-US" dirty="0"/>
          </a:p>
          <a:p>
            <a:r>
              <a:rPr lang="en-US" dirty="0"/>
              <a:t>Hydrocarbon products include several mixtures such as gasoline, diesel, and lubricating oils.</a:t>
            </a:r>
          </a:p>
          <a:p>
            <a:endParaRPr lang="en-US" dirty="0"/>
          </a:p>
          <a:p>
            <a:r>
              <a:rPr lang="en-US" dirty="0"/>
              <a:t>Typical components will have hydrocarbons with carbon number between n-C5 to n-C60.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DBEFDD-810B-A61F-6DD2-E3F4A0131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0" y="4357769"/>
            <a:ext cx="3886973" cy="1766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DF082C-7DA8-A46F-A97C-FBEA44F68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966" y="4195790"/>
            <a:ext cx="1255145" cy="19280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24EADC-0E9A-E661-FC2D-01288850D2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34"/>
          <a:stretch/>
        </p:blipFill>
        <p:spPr>
          <a:xfrm>
            <a:off x="8086171" y="3605348"/>
            <a:ext cx="2484292" cy="260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95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7FC3A-0607-EA61-B47B-5424EB8D3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Hydrocarbon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8AA515-CB86-9443-97B2-7FFE98E58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1E598D-59DA-5C10-7CB8-C495FFA79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Copyright 2024   |   ALS Canada Limited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70A475-65AE-8BC8-FB07-F0E26EE26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15592"/>
            <a:ext cx="11116872" cy="4426816"/>
          </a:xfrm>
        </p:spPr>
        <p:txBody>
          <a:bodyPr/>
          <a:lstStyle/>
          <a:p>
            <a:r>
              <a:rPr lang="en-US" dirty="0"/>
              <a:t>Hydrocarbons are typically analyzed by gas chromatography coupled with an FID detector.</a:t>
            </a:r>
          </a:p>
          <a:p>
            <a:endParaRPr lang="en-US" dirty="0"/>
          </a:p>
          <a:p>
            <a:r>
              <a:rPr lang="en-US" dirty="0"/>
              <a:t>Hydrocarbons are separated by boiling point with heavier hydrocarbons eluting later than earlier hydrocarbons.</a:t>
            </a:r>
          </a:p>
          <a:p>
            <a:pPr marL="266700" lvl="1" indent="0">
              <a:buNone/>
            </a:pPr>
            <a:endParaRPr lang="en-US" dirty="0"/>
          </a:p>
          <a:p>
            <a:r>
              <a:rPr lang="en-US" dirty="0"/>
              <a:t>Petroleum hydrocarbon mixtures will present as unresolved complex mixtures or UCMs .</a:t>
            </a:r>
          </a:p>
          <a:p>
            <a:endParaRPr lang="en-US" dirty="0"/>
          </a:p>
          <a:p>
            <a:r>
              <a:rPr lang="en-US" dirty="0"/>
              <a:t>Discrete organic compounds (such as individual PAHs) will present as individual peaks.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E93BBF-A4A3-1863-EB1C-1EA090167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840" y="4434839"/>
            <a:ext cx="2806452" cy="1764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504081-F6CA-D026-24E5-B5D30B071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520" y="4434839"/>
            <a:ext cx="2535522" cy="17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9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047 -0.337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-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0.00278 L 0.07631 -0.337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17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588A-CB9E-9FEA-3408-644D3AD0B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Hydrocarbon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1C197-1E62-9C4B-7282-8B4F346C6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1FA40B-9C66-D055-62E3-D28F6287F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Copyright 2024   |   ALS Canada Limited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81E38D-6B4A-1546-5447-EDFB7EC4B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hydrocarbon products will be made up of a variety of organic products:</a:t>
            </a:r>
          </a:p>
          <a:p>
            <a:pPr lvl="1"/>
            <a:r>
              <a:rPr lang="en-US" dirty="0"/>
              <a:t>Gasoline range hydrocarbons (GRO) would fall between n-C4 to n-C12.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Diesel Range hydrocarbons (DRO) would fall between nC9 to n-C23.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Lubricating oils are heavier and fall between n-C23 to n-C60.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EC40CB-6F6A-10E1-B217-ED00F1816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89" y="3983560"/>
            <a:ext cx="3292048" cy="2170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526E62-D703-F699-5D4C-AA2CC35D4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068" y="4059338"/>
            <a:ext cx="3090799" cy="2130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022BFA-D355-4EF2-8CFE-DD25ECB8C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733" y="4059338"/>
            <a:ext cx="3149132" cy="213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78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5E7-A6D2-AB22-DA2B-A8B50237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CCME Canada Wide Standard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352702-6430-5735-7C46-41FDD017E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B0855-F476-3C47-745E-DF83396E1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Copyright 2024   |   ALS Canada Limited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3C7E9C-6239-8C60-7BF0-C40D3C78F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CCME created a Canada wide standard for hydrocarbon fractions in 2001.</a:t>
            </a:r>
          </a:p>
          <a:p>
            <a:r>
              <a:rPr lang="en-US" dirty="0"/>
              <a:t>Prescriptive elements of this method included:</a:t>
            </a:r>
          </a:p>
          <a:p>
            <a:pPr lvl="1"/>
            <a:r>
              <a:rPr lang="en-US" dirty="0"/>
              <a:t>Precise definitions of the hydrocarbon ranges.</a:t>
            </a:r>
          </a:p>
          <a:p>
            <a:pPr lvl="1"/>
            <a:r>
              <a:rPr lang="en-US" dirty="0"/>
              <a:t>Specific elements including GC column.</a:t>
            </a:r>
          </a:p>
          <a:p>
            <a:pPr lvl="1"/>
            <a:r>
              <a:rPr lang="en-US" dirty="0"/>
              <a:t>Quality control elements regarding evaluation of the chromatogram and data.</a:t>
            </a:r>
          </a:p>
          <a:p>
            <a:r>
              <a:rPr lang="en-US" dirty="0"/>
              <a:t>Analysis is split between two separate elements:</a:t>
            </a:r>
          </a:p>
          <a:p>
            <a:pPr lvl="1"/>
            <a:r>
              <a:rPr lang="en-US" dirty="0"/>
              <a:t>Fraction 1 (“F1”) Gasoline range C6 - C10  Methanol Extraction.</a:t>
            </a:r>
          </a:p>
          <a:p>
            <a:pPr lvl="1"/>
            <a:r>
              <a:rPr lang="en-US" dirty="0"/>
              <a:t>Fraction 2 (“F2”) to Fraction 4 (“F4”)  C10-C50 </a:t>
            </a:r>
            <a:r>
              <a:rPr lang="en-US" dirty="0" err="1"/>
              <a:t>Acetone:Hexane</a:t>
            </a:r>
            <a:r>
              <a:rPr lang="en-US" dirty="0"/>
              <a:t> Extraction.</a:t>
            </a:r>
          </a:p>
          <a:p>
            <a:pPr lvl="2"/>
            <a:r>
              <a:rPr lang="en-US" dirty="0"/>
              <a:t>F2 - C10-C16</a:t>
            </a:r>
          </a:p>
          <a:p>
            <a:pPr lvl="2"/>
            <a:r>
              <a:rPr lang="en-US" dirty="0"/>
              <a:t>F3 – C16-C34</a:t>
            </a:r>
          </a:p>
          <a:p>
            <a:pPr lvl="2"/>
            <a:r>
              <a:rPr lang="en-US" dirty="0"/>
              <a:t>F4 – C34-C50</a:t>
            </a:r>
          </a:p>
          <a:p>
            <a:pPr lvl="1"/>
            <a:r>
              <a:rPr lang="en-US" dirty="0"/>
              <a:t>Gravimetric determination can also be performed if significant hydrocarbons are present in the F4+ range (“F4G”).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3" descr="G:\Enviro\Technical\Presentations\Chromatogram Interpretation - May 26 - 2011\liquid autosampler pic.JPG">
            <a:extLst>
              <a:ext uri="{FF2B5EF4-FFF2-40B4-BE49-F238E27FC236}">
                <a16:creationId xmlns:a16="http://schemas.microsoft.com/office/drawing/2014/main" id="{1B3288B0-EB87-5895-BF51-1E41AC824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451" y="1315616"/>
            <a:ext cx="2042550" cy="308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675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300px-GC_Oven_inside">
            <a:extLst>
              <a:ext uri="{FF2B5EF4-FFF2-40B4-BE49-F238E27FC236}">
                <a16:creationId xmlns:a16="http://schemas.microsoft.com/office/drawing/2014/main" id="{7C6925FD-F6AA-9AD6-5B67-4D8F92A2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677" y="1054416"/>
            <a:ext cx="2254584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58F8FF-878F-BB1F-EBD5-56C4A350A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Chromatography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188FF7-CD57-A4C7-4DB6-624D13CF2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FAF6E3-EC56-2B09-5BF6-941350EF8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Copyright 2024   |   ALS Canada Limited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6E7CE-ACE0-31A3-53A3-1CAA2C31CDC2}"/>
              </a:ext>
            </a:extLst>
          </p:cNvPr>
          <p:cNvSpPr txBox="1"/>
          <p:nvPr/>
        </p:nvSpPr>
        <p:spPr>
          <a:xfrm>
            <a:off x="463463" y="1381536"/>
            <a:ext cx="69014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Gas Chromatography is a chromatographic technique which uses a column to separate analytes.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carrier gas flows through the column carrying the sample.  Some components will travel faster than others.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temperature program is used to increase temperature at a controlled rate allowing for components with higher boiling point to elute.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PHCs, a flame ionization detector is used but other detectors can be used for other 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21AACF-0866-2980-EAB7-37A588293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728" y="3528548"/>
            <a:ext cx="4652236" cy="268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3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5CE6CE-F1F4-A82F-0403-4F026EA4A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C611AD-C9F0-4816-9EBA-6C83156A190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33B851-BA82-54E4-C673-9FDEA0023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Copyright 2022   |   ALS Limited</a:t>
            </a:r>
            <a:endParaRPr lang="en-AU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09B535A-D789-C2C0-E09F-7E8D52FAF4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Hydrocarbon Distribution Reports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ADC97AA2-B7AE-11FE-5D4A-457A7A923F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778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ALS_COLOURS" val="5roZBbkV"/>
  <p:tag name="ARTICULATE_SLIDE_THUMBNAIL_REFRESH" val="1"/>
  <p:tag name="ARTICULATE_DESIGN_ID_ALS_16X9RATIO_GENERAL_PRESENTATIONS_AU" val="lOP6VhB3"/>
  <p:tag name="ARTICULATE_DESIGN_ID_1_ALS_16X9RATIO_GENERAL_PRESENTATIONS_AU" val="JfQ6wkUB"/>
  <p:tag name="ARTICULATE_DESIGN_ID_2_ALS_16X9RATIO_GENERAL_PRESENTATIONS_AU" val="5Xaj9Gtb"/>
  <p:tag name="ARTICULATE_DESIGN_ID_3_ALS_16X9RATIO_GENERAL_PRESENTATIONS_AU" val="Q4z374sw"/>
  <p:tag name="ARTICULATE_DESIGN_ID_4_ALS_16X9RATIO_GENERAL_PRESENTATIONS_AU" val="EiF7pj2Z"/>
  <p:tag name="ARTICULATE_DESIGN_ID_5_ALS_16X9RATIO_GENERAL_PRESENTATIONS_AU" val="dt9gq0o0"/>
  <p:tag name="ARTICULATE_DESIGN_ID_ALS_3X4RATIO_GENERAL_PRESENTATIONS_AU" val="h0PcTMTD"/>
  <p:tag name="ARTICULATE_DESIGN_ID_ALS_FY-HY_RES_WIDE" val="ccLTu3QE"/>
  <p:tag name="ARTICULATE_DESIGN_ID_1_AGM" val="gU4iLizU"/>
  <p:tag name="ARTICULATE_DESIGN_ID_AGM" val="MdWEl8GY"/>
  <p:tag name="ARTICULATE_PROJECT_OPEN" val="0"/>
  <p:tag name="ARTICULATE_SLIDE_COUNT" val="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aster Slide">
  <a:themeElements>
    <a:clrScheme name="ALS New">
      <a:dk1>
        <a:srgbClr val="000000"/>
      </a:dk1>
      <a:lt1>
        <a:srgbClr val="FFFFFF"/>
      </a:lt1>
      <a:dk2>
        <a:srgbClr val="004CAB"/>
      </a:dk2>
      <a:lt2>
        <a:srgbClr val="73BCFF"/>
      </a:lt2>
      <a:accent1>
        <a:srgbClr val="FFBC03"/>
      </a:accent1>
      <a:accent2>
        <a:srgbClr val="FFD767"/>
      </a:accent2>
      <a:accent3>
        <a:srgbClr val="00AC39"/>
      </a:accent3>
      <a:accent4>
        <a:srgbClr val="66CD88"/>
      </a:accent4>
      <a:accent5>
        <a:srgbClr val="7326A3"/>
      </a:accent5>
      <a:accent6>
        <a:srgbClr val="D60033"/>
      </a:accent6>
      <a:hlink>
        <a:srgbClr val="004CAB"/>
      </a:hlink>
      <a:folHlink>
        <a:srgbClr val="707070"/>
      </a:folHlink>
    </a:clrScheme>
    <a:fontScheme name="ALS_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BE5BEE53-4980-42A2-9991-47725C38F168}" vid="{04AB4D9E-D74A-42CB-8A3B-D77E864A6F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21A0807FDB464590F473422698A707" ma:contentTypeVersion="14" ma:contentTypeDescription="Create a new document." ma:contentTypeScope="" ma:versionID="3e2ecc324f46010d4749d3ba64daaf9b">
  <xsd:schema xmlns:xsd="http://www.w3.org/2001/XMLSchema" xmlns:xs="http://www.w3.org/2001/XMLSchema" xmlns:p="http://schemas.microsoft.com/office/2006/metadata/properties" xmlns:ns2="cf4ba9d6-9f8d-4f97-8074-1ed0b716cbde" xmlns:ns3="e3ef998d-c182-417b-8b70-095a1bf2678b" targetNamespace="http://schemas.microsoft.com/office/2006/metadata/properties" ma:root="true" ma:fieldsID="16718afa163ec2e2483b881ea21373cb" ns2:_="" ns3:_="">
    <xsd:import namespace="cf4ba9d6-9f8d-4f97-8074-1ed0b716cbde"/>
    <xsd:import namespace="e3ef998d-c182-417b-8b70-095a1bf267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4ba9d6-9f8d-4f97-8074-1ed0b716cb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1b13a42-3306-4b41-ae00-c7ea1d7f6a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f998d-c182-417b-8b70-095a1bf2678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7b77a04-d066-4b36-b30e-08efdb4fefea}" ma:internalName="TaxCatchAll" ma:showField="CatchAllData" ma:web="e3ef998d-c182-417b-8b70-095a1bf267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3ef998d-c182-417b-8b70-095a1bf2678b">
      <UserInfo>
        <DisplayName>Horacio Cardozo</DisplayName>
        <AccountId>1799</AccountId>
        <AccountType/>
      </UserInfo>
      <UserInfo>
        <DisplayName>Angus Davidson</DisplayName>
        <AccountId>288</AccountId>
        <AccountType/>
      </UserInfo>
      <UserInfo>
        <DisplayName>David Klowden</DisplayName>
        <AccountId>6843</AccountId>
        <AccountType/>
      </UserInfo>
    </SharedWithUsers>
    <lcf76f155ced4ddcb4097134ff3c332f xmlns="cf4ba9d6-9f8d-4f97-8074-1ed0b716cbde">
      <Terms xmlns="http://schemas.microsoft.com/office/infopath/2007/PartnerControls"/>
    </lcf76f155ced4ddcb4097134ff3c332f>
    <TaxCatchAll xmlns="e3ef998d-c182-417b-8b70-095a1bf2678b" xsi:nil="true"/>
  </documentManagement>
</p:properties>
</file>

<file path=customXml/itemProps1.xml><?xml version="1.0" encoding="utf-8"?>
<ds:datastoreItem xmlns:ds="http://schemas.openxmlformats.org/officeDocument/2006/customXml" ds:itemID="{20695F99-FF57-43D3-8CAD-0F09EA8AC9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4ba9d6-9f8d-4f97-8074-1ed0b716cbde"/>
    <ds:schemaRef ds:uri="e3ef998d-c182-417b-8b70-095a1bf267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78D5FE-9F88-4531-B0DE-8A487CD4F6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09C0D0-E640-45B6-8BAC-EA97124465F1}">
  <ds:schemaRefs>
    <ds:schemaRef ds:uri="e3ef998d-c182-417b-8b70-095a1bf2678b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cf4ba9d6-9f8d-4f97-8074-1ed0b716cbd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ALS PPT Template</Template>
  <TotalTime>7388</TotalTime>
  <Words>1444</Words>
  <Application>Microsoft Office PowerPoint</Application>
  <PresentationFormat>Widescreen</PresentationFormat>
  <Paragraphs>293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Avenir Next LT Pro</vt:lpstr>
      <vt:lpstr>AvenirNext LT Pro Regular</vt:lpstr>
      <vt:lpstr>Century Gothic</vt:lpstr>
      <vt:lpstr>Lucida Grande</vt:lpstr>
      <vt:lpstr>Symbol</vt:lpstr>
      <vt:lpstr>Wingdings 3</vt:lpstr>
      <vt:lpstr>Master Slide</vt:lpstr>
      <vt:lpstr>Identifying and Addressing False Petroleum Hydrocarbon Detections from Natural Organics </vt:lpstr>
      <vt:lpstr>Safety moment – Travel Safety</vt:lpstr>
      <vt:lpstr>Agenda</vt:lpstr>
      <vt:lpstr>Hydrocarbons Introduction</vt:lpstr>
      <vt:lpstr>Hydrocarbon Analysis</vt:lpstr>
      <vt:lpstr>Hydrocarbon Analysis</vt:lpstr>
      <vt:lpstr>CCME Canada Wide Standard</vt:lpstr>
      <vt:lpstr>Gas Chromatography</vt:lpstr>
      <vt:lpstr>Hydrocarbon Distribution Reports</vt:lpstr>
      <vt:lpstr>Hydrocarbon Distribution Reports (HDR)</vt:lpstr>
      <vt:lpstr>HDR Continued</vt:lpstr>
      <vt:lpstr>HDR Interpretations</vt:lpstr>
      <vt:lpstr>HDR Example (Fuel Oils)</vt:lpstr>
      <vt:lpstr>Hydrocarbon Weathering</vt:lpstr>
      <vt:lpstr>Diesel Weathering Examples</vt:lpstr>
      <vt:lpstr>Example of Gasoline Weathering</vt:lpstr>
      <vt:lpstr>Microbiological Weathering (Biodegradation)</vt:lpstr>
      <vt:lpstr>Diesel Example (unweathered)</vt:lpstr>
      <vt:lpstr>Diesel (Moderately Biodegradated)</vt:lpstr>
      <vt:lpstr>Diesel (Highly Biodegradated)</vt:lpstr>
      <vt:lpstr>Biogenic Interferences</vt:lpstr>
      <vt:lpstr>Identifying Biogenic Contamination</vt:lpstr>
      <vt:lpstr>Biogenic interference Removal: Silica Gel Clean-Up</vt:lpstr>
      <vt:lpstr>Biogenic Example: Muskeg</vt:lpstr>
      <vt:lpstr>Biogenic Example: Muskeg (Silica Gel Clean-Up)</vt:lpstr>
      <vt:lpstr>PowerPoint Presentation</vt:lpstr>
      <vt:lpstr>Biogenic Interference Calculation (BIC)</vt:lpstr>
      <vt:lpstr>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PSA In Soil</dc:title>
  <dc:creator>Dwayne Bennett</dc:creator>
  <cp:lastModifiedBy>Karen Turner</cp:lastModifiedBy>
  <cp:revision>29</cp:revision>
  <cp:lastPrinted>2021-12-08T06:46:02Z</cp:lastPrinted>
  <dcterms:created xsi:type="dcterms:W3CDTF">2023-09-13T21:07:10Z</dcterms:created>
  <dcterms:modified xsi:type="dcterms:W3CDTF">2024-03-22T16:32:48Z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198507A2-8057-4020-88BD-F409FB0547E9</vt:lpwstr>
  </property>
  <property fmtid="{D5CDD505-2E9C-101B-9397-08002B2CF9AE}" pid="3" name="ArticulatePath">
    <vt:lpwstr>2017 AGM_rev a</vt:lpwstr>
  </property>
  <property fmtid="{D5CDD505-2E9C-101B-9397-08002B2CF9AE}" pid="4" name="ContentTypeId">
    <vt:lpwstr>0x0101003E21A0807FDB464590F473422698A707</vt:lpwstr>
  </property>
  <property fmtid="{D5CDD505-2E9C-101B-9397-08002B2CF9AE}" pid="5" name="MediaServiceImageTags">
    <vt:lpwstr/>
  </property>
</Properties>
</file>