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60" r:id="rId2"/>
    <p:sldId id="261" r:id="rId3"/>
    <p:sldId id="262" r:id="rId4"/>
    <p:sldId id="263" r:id="rId5"/>
    <p:sldId id="280" r:id="rId6"/>
    <p:sldId id="264" r:id="rId7"/>
    <p:sldId id="265" r:id="rId8"/>
    <p:sldId id="266" r:id="rId9"/>
    <p:sldId id="267" r:id="rId10"/>
    <p:sldId id="291" r:id="rId11"/>
    <p:sldId id="268" r:id="rId12"/>
    <p:sldId id="294" r:id="rId13"/>
    <p:sldId id="282" r:id="rId14"/>
    <p:sldId id="295" r:id="rId15"/>
    <p:sldId id="284" r:id="rId16"/>
    <p:sldId id="276" r:id="rId17"/>
    <p:sldId id="287" r:id="rId18"/>
    <p:sldId id="274" r:id="rId19"/>
    <p:sldId id="293" r:id="rId20"/>
    <p:sldId id="275" r:id="rId21"/>
    <p:sldId id="292" r:id="rId22"/>
    <p:sldId id="272" r:id="rId23"/>
    <p:sldId id="277" r:id="rId24"/>
    <p:sldId id="278" r:id="rId2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20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slide" Target="slides/slide17.xml" Id="rId18" /><Relationship Type="http://schemas.openxmlformats.org/officeDocument/2006/relationships/presProps" Target="presProps.xml" Id="rId26" /><Relationship Type="http://schemas.openxmlformats.org/officeDocument/2006/relationships/slide" Target="slides/slide2.xml" Id="rId3" /><Relationship Type="http://schemas.openxmlformats.org/officeDocument/2006/relationships/slide" Target="slides/slide20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slide" Target="slides/slide24.xml" Id="rId25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slide" Target="slides/slide19.xml" Id="rId20" /><Relationship Type="http://schemas.openxmlformats.org/officeDocument/2006/relationships/tableStyles" Target="tableStyles.xml" Id="rId29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23.xml" Id="rId24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slide" Target="slides/slide22.xml" Id="rId23" /><Relationship Type="http://schemas.openxmlformats.org/officeDocument/2006/relationships/theme" Target="theme/theme1.xml" Id="rId28" /><Relationship Type="http://schemas.openxmlformats.org/officeDocument/2006/relationships/slide" Target="slides/slide9.xml" Id="rId10" /><Relationship Type="http://schemas.openxmlformats.org/officeDocument/2006/relationships/slide" Target="slides/slide18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slide" Target="slides/slide21.xml" Id="rId22" /><Relationship Type="http://schemas.openxmlformats.org/officeDocument/2006/relationships/viewProps" Target="viewProps.xml" Id="rId27" /><Relationship Type="http://schemas.openxmlformats.org/officeDocument/2006/relationships/customXml" Target="/customXML/item.xml" Id="imanage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02920" indent="0" algn="ctr">
              <a:buNone/>
              <a:defRPr/>
            </a:lvl2pPr>
            <a:lvl3pPr marL="1005840" indent="0" algn="ctr">
              <a:buNone/>
              <a:defRPr/>
            </a:lvl3pPr>
            <a:lvl4pPr marL="1508760" indent="0" algn="ctr">
              <a:buNone/>
              <a:defRPr/>
            </a:lvl4pPr>
            <a:lvl5pPr marL="2011680" indent="0" algn="ctr">
              <a:buNone/>
              <a:defRPr/>
            </a:lvl5pPr>
            <a:lvl6pPr marL="2514600" indent="0" algn="ctr">
              <a:buNone/>
              <a:defRPr/>
            </a:lvl6pPr>
            <a:lvl7pPr marL="3017520" indent="0" algn="ctr">
              <a:buNone/>
              <a:defRPr/>
            </a:lvl7pPr>
            <a:lvl8pPr marL="3520440" indent="0" algn="ctr">
              <a:buNone/>
              <a:defRPr/>
            </a:lvl8pPr>
            <a:lvl9pPr marL="402336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ADF0D-DE60-41FF-AE3C-9269D2B69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09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2A2E4-4C76-4BC7-8AA6-468FDB542C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48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14EBFF-A76A-4170-BDBF-292C406482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53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730E3-026E-4013-85E7-779841FE7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3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920" indent="0">
              <a:buNone/>
              <a:defRPr sz="1980"/>
            </a:lvl2pPr>
            <a:lvl3pPr marL="1005840" indent="0">
              <a:buNone/>
              <a:defRPr sz="1760"/>
            </a:lvl3pPr>
            <a:lvl4pPr marL="1508760" indent="0">
              <a:buNone/>
              <a:defRPr sz="1540"/>
            </a:lvl4pPr>
            <a:lvl5pPr marL="2011680" indent="0">
              <a:buNone/>
              <a:defRPr sz="1540"/>
            </a:lvl5pPr>
            <a:lvl6pPr marL="2514600" indent="0">
              <a:buNone/>
              <a:defRPr sz="1540"/>
            </a:lvl6pPr>
            <a:lvl7pPr marL="3017520" indent="0">
              <a:buNone/>
              <a:defRPr sz="1540"/>
            </a:lvl7pPr>
            <a:lvl8pPr marL="3520440" indent="0">
              <a:buNone/>
              <a:defRPr sz="1540"/>
            </a:lvl8pPr>
            <a:lvl9pPr marL="4023360" indent="0">
              <a:buNone/>
              <a:defRPr sz="154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F0C3-C626-4A1B-9811-2632FDC3AE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27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9B2A9-1974-4E81-8479-36D902C4C4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76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BDB02-9541-4861-A90B-E88D589F16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15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A5D9C2-0888-47EA-8842-9B81F6553C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86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1EF632-F0E9-42EB-8759-F038931909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89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369CD-CF7F-4196-931E-4830D067E3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88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902BE-638A-40DF-8FFF-A7A7147F45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23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813560"/>
            <a:ext cx="9052560" cy="512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4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4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7077922"/>
            <a:ext cx="234696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40"/>
            </a:lvl1pPr>
          </a:lstStyle>
          <a:p>
            <a:fld id="{C0319597-228E-46F9-8676-B18B4887C75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14" descr="PPT_heade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193"/>
            <a:ext cx="11734800" cy="778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25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5pPr>
      <a:lvl6pPr marL="50292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6pPr>
      <a:lvl7pPr marL="100584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7pPr>
      <a:lvl8pPr marL="150876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8pPr>
      <a:lvl9pPr marL="201168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pitchFamily="34" charset="0"/>
        </a:defRPr>
      </a:lvl9pPr>
    </p:titleStyle>
    <p:bodyStyle>
      <a:lvl1pPr marL="377190" indent="-377190" algn="l" rtl="0" eaLnBrk="0" fontAlgn="base" hangingPunct="0">
        <a:spcBef>
          <a:spcPct val="20000"/>
        </a:spcBef>
        <a:spcAft>
          <a:spcPct val="0"/>
        </a:spcAft>
        <a:buChar char="•"/>
        <a:defRPr sz="352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rtl="0" eaLnBrk="0" fontAlgn="base" hangingPunct="0">
        <a:spcBef>
          <a:spcPct val="20000"/>
        </a:spcBef>
        <a:spcAft>
          <a:spcPct val="0"/>
        </a:spcAft>
        <a:buChar char="•"/>
        <a:defRPr sz="3080">
          <a:solidFill>
            <a:schemeClr val="tx1"/>
          </a:solidFill>
          <a:latin typeface="+mn-lt"/>
        </a:defRPr>
      </a:lvl2pPr>
      <a:lvl3pPr marL="1257300" indent="-251460" algn="l" rtl="0" eaLnBrk="0" fontAlgn="base" hangingPunct="0">
        <a:spcBef>
          <a:spcPct val="20000"/>
        </a:spcBef>
        <a:spcAft>
          <a:spcPct val="0"/>
        </a:spcAft>
        <a:buChar char="•"/>
        <a:defRPr sz="2640">
          <a:solidFill>
            <a:schemeClr val="tx1"/>
          </a:solidFill>
          <a:latin typeface="+mn-lt"/>
        </a:defRPr>
      </a:lvl3pPr>
      <a:lvl4pPr marL="1760220" indent="-25146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4pPr>
      <a:lvl5pPr marL="2263140" indent="-25146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5pPr>
      <a:lvl6pPr marL="2766060" indent="-25146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6pPr>
      <a:lvl7pPr marL="3268980" indent="-25146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7pPr>
      <a:lvl8pPr marL="3771900" indent="-25146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8pPr>
      <a:lvl9pPr marL="4274820" indent="-25146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emager@mcdougallgauley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hyperlink" Target="mailto:swingerak@mcdougallgauley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4418" y="990600"/>
            <a:ext cx="7186921" cy="22466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When a Claim Comes:  Strategies For Effective  Outcomes</a:t>
            </a:r>
          </a:p>
        </p:txBody>
      </p:sp>
      <p:sp>
        <p:nvSpPr>
          <p:cNvPr id="4" name="object 4"/>
          <p:cNvSpPr/>
          <p:nvPr/>
        </p:nvSpPr>
        <p:spPr>
          <a:xfrm>
            <a:off x="2895600" y="3810000"/>
            <a:ext cx="4464558" cy="30243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2432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3099" y="457200"/>
            <a:ext cx="60198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CA" spc="-5" dirty="0" smtClean="0"/>
              <a:t>Summary Judgment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762000" y="1447800"/>
            <a:ext cx="8458200" cy="57419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660"/>
              </a:spcBef>
              <a:buFont typeface="Arial" panose="020B0604020202020204" pitchFamily="34" charset="0"/>
              <a:buChar char="•"/>
            </a:pPr>
            <a:r>
              <a:rPr lang="en-CA" sz="3200" spc="-10" dirty="0" smtClean="0">
                <a:latin typeface="Arial"/>
                <a:cs typeface="Arial"/>
              </a:rPr>
              <a:t>Can be used when facts are not in dispute </a:t>
            </a:r>
          </a:p>
          <a:p>
            <a:pPr marL="469900" indent="-457200">
              <a:lnSpc>
                <a:spcPct val="100000"/>
              </a:lnSpc>
              <a:spcBef>
                <a:spcPts val="1660"/>
              </a:spcBef>
              <a:buFont typeface="Arial" panose="020B0604020202020204" pitchFamily="34" charset="0"/>
              <a:buChar char="•"/>
            </a:pPr>
            <a:r>
              <a:rPr lang="en-CA" sz="3200" spc="-10" dirty="0" smtClean="0">
                <a:latin typeface="Arial"/>
                <a:cs typeface="Arial"/>
              </a:rPr>
              <a:t>Not well suited in complex, multi-party actions or where there are conflicting expert </a:t>
            </a:r>
            <a:r>
              <a:rPr lang="en-CA" sz="3200" spc="-10" dirty="0" smtClean="0">
                <a:latin typeface="Arial"/>
                <a:cs typeface="Arial"/>
              </a:rPr>
              <a:t>opinions</a:t>
            </a:r>
          </a:p>
          <a:p>
            <a:pPr marL="12700">
              <a:lnSpc>
                <a:spcPct val="100000"/>
              </a:lnSpc>
              <a:spcBef>
                <a:spcPts val="1660"/>
              </a:spcBef>
            </a:pPr>
            <a:endParaRPr lang="en-CA" sz="2800" spc="-10" dirty="0" smtClean="0">
              <a:latin typeface="Arial"/>
              <a:cs typeface="Arial"/>
            </a:endParaRPr>
          </a:p>
          <a:p>
            <a:pPr marL="12700" marR="5080">
              <a:lnSpc>
                <a:spcPct val="90300"/>
              </a:lnSpc>
              <a:spcBef>
                <a:spcPts val="1590"/>
              </a:spcBef>
              <a:tabLst>
                <a:tab pos="354965" algn="l"/>
                <a:tab pos="355600" algn="l"/>
              </a:tabLst>
            </a:pPr>
            <a:r>
              <a:rPr lang="en-CA" sz="3200" b="1" spc="-10" dirty="0">
                <a:solidFill>
                  <a:srgbClr val="002060"/>
                </a:solidFill>
                <a:latin typeface="Arial"/>
                <a:cs typeface="Arial"/>
              </a:rPr>
              <a:t>Client </a:t>
            </a:r>
            <a:r>
              <a:rPr sz="3200" b="1" spc="-10" dirty="0">
                <a:solidFill>
                  <a:srgbClr val="002060"/>
                </a:solidFill>
                <a:latin typeface="Arial"/>
                <a:cs typeface="Arial"/>
              </a:rPr>
              <a:t>Role:</a:t>
            </a:r>
            <a:endParaRPr lang="en-CA" sz="3200" b="1" spc="-1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55600" marR="5080" indent="-342900">
              <a:lnSpc>
                <a:spcPct val="90300"/>
              </a:lnSpc>
              <a:spcBef>
                <a:spcPts val="159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10" dirty="0">
                <a:solidFill>
                  <a:srgbClr val="002060"/>
                </a:solidFill>
                <a:latin typeface="Arial"/>
                <a:cs typeface="Arial"/>
              </a:rPr>
              <a:t>Assist with preparation and provide affidavit evidence</a:t>
            </a:r>
          </a:p>
          <a:p>
            <a:pPr marL="355600" marR="5080" indent="-342900">
              <a:lnSpc>
                <a:spcPct val="90300"/>
              </a:lnSpc>
              <a:spcBef>
                <a:spcPts val="159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10" dirty="0" smtClean="0">
                <a:solidFill>
                  <a:srgbClr val="002060"/>
                </a:solidFill>
                <a:latin typeface="Arial"/>
                <a:cs typeface="Arial"/>
              </a:rPr>
              <a:t>Attend </a:t>
            </a:r>
            <a:r>
              <a:rPr lang="en-CA" sz="3200" spc="-10" dirty="0">
                <a:solidFill>
                  <a:srgbClr val="002060"/>
                </a:solidFill>
                <a:latin typeface="Arial"/>
                <a:cs typeface="Arial"/>
              </a:rPr>
              <a:t>to be cross-examined upon </a:t>
            </a:r>
            <a:r>
              <a:rPr lang="en-CA" sz="3200" spc="-10" dirty="0" smtClean="0">
                <a:solidFill>
                  <a:srgbClr val="002060"/>
                </a:solidFill>
                <a:latin typeface="Arial"/>
                <a:cs typeface="Arial"/>
              </a:rPr>
              <a:t>affidavit evidence</a:t>
            </a:r>
            <a:endParaRPr sz="3200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0886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8658" y="533400"/>
            <a:ext cx="6402578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Pre-Trial</a:t>
            </a:r>
            <a:r>
              <a:rPr spc="-30" dirty="0"/>
              <a:t> </a:t>
            </a:r>
            <a:r>
              <a:rPr spc="-5" dirty="0"/>
              <a:t>Conference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0347" y="1600200"/>
            <a:ext cx="8839200" cy="5261056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Mediation </a:t>
            </a:r>
            <a:r>
              <a:rPr sz="3200" spc="-5" dirty="0">
                <a:latin typeface="Arial"/>
                <a:cs typeface="Arial"/>
              </a:rPr>
              <a:t>with a </a:t>
            </a:r>
            <a:r>
              <a:rPr lang="en-CA" sz="3200" spc="-10" dirty="0">
                <a:latin typeface="Arial"/>
                <a:cs typeface="Arial"/>
              </a:rPr>
              <a:t>J</a:t>
            </a:r>
            <a:r>
              <a:rPr sz="3200" spc="-10" dirty="0" err="1" smtClean="0">
                <a:latin typeface="Arial"/>
                <a:cs typeface="Arial"/>
              </a:rPr>
              <a:t>udge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acting </a:t>
            </a:r>
            <a:r>
              <a:rPr sz="3200" spc="-5" dirty="0">
                <a:latin typeface="Arial"/>
                <a:cs typeface="Arial"/>
              </a:rPr>
              <a:t>as</a:t>
            </a:r>
            <a:r>
              <a:rPr sz="3200" spc="3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mediator</a:t>
            </a:r>
            <a:endParaRPr sz="32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Arial"/>
                <a:cs typeface="Arial"/>
              </a:rPr>
              <a:t>Most </a:t>
            </a:r>
            <a:r>
              <a:rPr sz="3200" spc="-10" dirty="0">
                <a:latin typeface="Arial"/>
                <a:cs typeface="Arial"/>
              </a:rPr>
              <a:t>claims </a:t>
            </a:r>
            <a:r>
              <a:rPr sz="3200" spc="-5" dirty="0">
                <a:latin typeface="Arial"/>
                <a:cs typeface="Arial"/>
              </a:rPr>
              <a:t>settle at this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stage</a:t>
            </a:r>
            <a:endParaRPr lang="en-CA" sz="3200" spc="-10" dirty="0" smtClean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10" dirty="0" smtClean="0">
                <a:latin typeface="Arial"/>
                <a:cs typeface="Arial"/>
              </a:rPr>
              <a:t>If claim does not settle, matter is set down for trial</a:t>
            </a:r>
            <a:endParaRPr lang="en-CA" sz="3200" spc="-10" dirty="0" smtClean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lang="en-CA" sz="2800" spc="-10" dirty="0" smtClean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r>
              <a:rPr lang="en-CA" sz="3200" b="1" spc="-10" dirty="0" smtClean="0">
                <a:solidFill>
                  <a:srgbClr val="002060"/>
                </a:solidFill>
                <a:latin typeface="Arial"/>
                <a:cs typeface="Arial"/>
              </a:rPr>
              <a:t>Client Role:</a:t>
            </a: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10" dirty="0" smtClean="0">
                <a:solidFill>
                  <a:srgbClr val="002060"/>
                </a:solidFill>
                <a:latin typeface="Arial"/>
                <a:cs typeface="Arial"/>
              </a:rPr>
              <a:t>Participate in settlement strategy with counsel</a:t>
            </a: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10" dirty="0" smtClean="0">
                <a:solidFill>
                  <a:srgbClr val="002060"/>
                </a:solidFill>
                <a:latin typeface="Arial"/>
                <a:cs typeface="Arial"/>
              </a:rPr>
              <a:t>Attend Pre-Trial Conference with counsel </a:t>
            </a:r>
          </a:p>
          <a:p>
            <a:pPr marL="12065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6155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are in civil claims</a:t>
            </a:r>
          </a:p>
          <a:p>
            <a:r>
              <a:rPr lang="en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May not occur until years after Statement of Claim has been issued </a:t>
            </a:r>
          </a:p>
          <a:p>
            <a:pPr marL="0" indent="0">
              <a:buNone/>
            </a:pPr>
            <a:endParaRPr lang="en-CA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Role</a:t>
            </a:r>
          </a:p>
          <a:p>
            <a:r>
              <a:rPr lang="en-CA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for attendance as witness at Trial</a:t>
            </a:r>
          </a:p>
          <a:p>
            <a:pPr marL="0" indent="0">
              <a:buNone/>
            </a:pPr>
            <a:endParaRPr lang="en-CA" sz="2800" dirty="0" smtClean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436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What is a limitation period?</a:t>
            </a:r>
            <a:endParaRPr lang="en-CA" altLang="en-US" sz="40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965" indent="-342900" eaLnBrk="1" hangingPunct="1">
              <a:spcBef>
                <a:spcPts val="770"/>
              </a:spcBef>
              <a:tabLst>
                <a:tab pos="354965" algn="l"/>
                <a:tab pos="355600" algn="l"/>
              </a:tabLst>
            </a:pPr>
            <a:r>
              <a:rPr lang="en-US" altLang="en-US" sz="3200" kern="1200" spc="-10" dirty="0">
                <a:solidFill>
                  <a:schemeClr val="accent4"/>
                </a:solidFill>
                <a:latin typeface="Arial"/>
                <a:cs typeface="Arial"/>
              </a:rPr>
              <a:t>The time within which a civil action must be </a:t>
            </a:r>
            <a:r>
              <a:rPr lang="en-US" altLang="en-US" sz="3200" kern="1200" spc="-10" dirty="0" smtClean="0">
                <a:solidFill>
                  <a:schemeClr val="accent4"/>
                </a:solidFill>
                <a:latin typeface="Arial"/>
                <a:cs typeface="Arial"/>
              </a:rPr>
              <a:t>commenced</a:t>
            </a:r>
            <a:endParaRPr lang="en-US" altLang="en-US" sz="3200" kern="1200" spc="-10" dirty="0">
              <a:solidFill>
                <a:schemeClr val="accent4"/>
              </a:solidFill>
              <a:latin typeface="Arial"/>
              <a:cs typeface="Arial"/>
            </a:endParaRPr>
          </a:p>
          <a:p>
            <a:pPr marL="354965" indent="-342900" eaLnBrk="1" hangingPunct="1">
              <a:lnSpc>
                <a:spcPct val="15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r>
              <a:rPr lang="en-US" altLang="en-US" sz="3200" kern="1200" spc="-10" dirty="0">
                <a:solidFill>
                  <a:schemeClr val="accent4"/>
                </a:solidFill>
                <a:latin typeface="Arial"/>
                <a:cs typeface="Arial"/>
              </a:rPr>
              <a:t>Statute based</a:t>
            </a:r>
          </a:p>
          <a:p>
            <a:pPr marL="354965" indent="-342900" eaLnBrk="1" hangingPunct="1">
              <a:lnSpc>
                <a:spcPct val="15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r>
              <a:rPr lang="en-US" altLang="en-US" sz="3200" i="1" kern="1200" spc="-10" dirty="0">
                <a:solidFill>
                  <a:schemeClr val="accent4"/>
                </a:solidFill>
                <a:latin typeface="Arial"/>
                <a:cs typeface="Arial"/>
              </a:rPr>
              <a:t>The Limitations Act</a:t>
            </a:r>
            <a:r>
              <a:rPr lang="en-US" altLang="en-US" sz="3200" kern="1200" spc="-10" dirty="0">
                <a:solidFill>
                  <a:schemeClr val="accent4"/>
                </a:solidFill>
                <a:latin typeface="Arial"/>
                <a:cs typeface="Arial"/>
              </a:rPr>
              <a:t>, S.S. 2004, c. L-16.1</a:t>
            </a:r>
            <a:endParaRPr lang="en-CA" altLang="en-US" sz="3200" kern="1200" spc="-10" dirty="0">
              <a:solidFill>
                <a:schemeClr val="accent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811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Basic Limitation Period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3200" dirty="0" smtClean="0"/>
              <a:t>No action shall be commenced with respect to a claim after </a:t>
            </a:r>
            <a:r>
              <a:rPr lang="en-CA" sz="3200" b="1" u="sng" dirty="0" smtClean="0"/>
              <a:t>two years</a:t>
            </a:r>
            <a:r>
              <a:rPr lang="en-CA" sz="3200" dirty="0" smtClean="0"/>
              <a:t> from the date upon which a claim is discovered. </a:t>
            </a:r>
          </a:p>
        </p:txBody>
      </p:sp>
    </p:spTree>
    <p:extLst>
      <p:ext uri="{BB962C8B-B14F-4D97-AF65-F5344CB8AC3E}">
        <p14:creationId xmlns:p14="http://schemas.microsoft.com/office/powerpoint/2010/main" val="146333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02920" y="416402"/>
            <a:ext cx="9052560" cy="1374298"/>
          </a:xfrm>
        </p:spPr>
        <p:txBody>
          <a:bodyPr/>
          <a:lstStyle/>
          <a:p>
            <a:r>
              <a:rPr lang="en-US" altLang="en-US" sz="4000" dirty="0" smtClean="0"/>
              <a:t>Why do we need a limitation period?</a:t>
            </a:r>
            <a:endParaRPr lang="en-CA" altLang="en-US" sz="4000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sz="3200" dirty="0" smtClean="0"/>
              <a:t>Encourages timely resolution of disputes</a:t>
            </a:r>
          </a:p>
          <a:p>
            <a:r>
              <a:rPr lang="en-US" altLang="en-US" sz="3200" dirty="0" smtClean="0"/>
              <a:t>Reduces risk and uncertainty associated with potential claims</a:t>
            </a:r>
          </a:p>
          <a:p>
            <a:r>
              <a:rPr lang="en-US" altLang="en-US" sz="3200" dirty="0" smtClean="0"/>
              <a:t>Prevents indefinite preservation of documents</a:t>
            </a:r>
          </a:p>
        </p:txBody>
      </p:sp>
    </p:spTree>
    <p:extLst>
      <p:ext uri="{BB962C8B-B14F-4D97-AF65-F5344CB8AC3E}">
        <p14:creationId xmlns:p14="http://schemas.microsoft.com/office/powerpoint/2010/main" val="39245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2920" y="645088"/>
            <a:ext cx="905256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lang="en-CA" sz="4000" spc="-5" dirty="0" smtClean="0"/>
              <a:t>Reasons to Avoid Litigation</a:t>
            </a:r>
            <a:endParaRPr sz="400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609600" y="1828800"/>
            <a:ext cx="8610600" cy="34310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61085" indent="-343535"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lawsuit </a:t>
            </a:r>
            <a:r>
              <a:rPr lang="en-CA" sz="3200" spc="-10" dirty="0" smtClean="0">
                <a:latin typeface="Arial"/>
                <a:cs typeface="Arial"/>
              </a:rPr>
              <a:t>requires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significant </a:t>
            </a:r>
            <a:r>
              <a:rPr sz="3200" spc="-5" dirty="0">
                <a:latin typeface="Arial"/>
                <a:cs typeface="Arial"/>
              </a:rPr>
              <a:t>time </a:t>
            </a:r>
            <a:r>
              <a:rPr sz="3200" spc="-10" dirty="0">
                <a:latin typeface="Arial"/>
                <a:cs typeface="Arial"/>
              </a:rPr>
              <a:t>and </a:t>
            </a:r>
            <a:r>
              <a:rPr sz="3200" spc="-10" dirty="0" smtClean="0">
                <a:latin typeface="Arial"/>
                <a:cs typeface="Arial"/>
              </a:rPr>
              <a:t>resource demands</a:t>
            </a:r>
            <a:endParaRPr lang="en-CA" sz="3200" spc="-10" dirty="0" smtClean="0">
              <a:latin typeface="Arial"/>
              <a:cs typeface="Arial"/>
            </a:endParaRPr>
          </a:p>
          <a:p>
            <a:pPr marL="355600" marR="1061085" indent="-343535">
              <a:lnSpc>
                <a:spcPct val="15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Arial"/>
                <a:cs typeface="Arial"/>
              </a:rPr>
              <a:t>A </a:t>
            </a:r>
            <a:r>
              <a:rPr sz="3200" spc="-10" dirty="0">
                <a:latin typeface="Arial"/>
                <a:cs typeface="Arial"/>
              </a:rPr>
              <a:t>lawsuit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spc="-10" dirty="0">
                <a:latin typeface="Arial"/>
                <a:cs typeface="Arial"/>
              </a:rPr>
              <a:t>distracting </a:t>
            </a:r>
            <a:r>
              <a:rPr sz="3200" spc="-5" dirty="0">
                <a:latin typeface="Arial"/>
                <a:cs typeface="Arial"/>
              </a:rPr>
              <a:t>and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stressful</a:t>
            </a:r>
            <a:endParaRPr sz="3200" dirty="0">
              <a:latin typeface="Arial"/>
              <a:cs typeface="Arial"/>
            </a:endParaRPr>
          </a:p>
          <a:p>
            <a:pPr marL="354965" indent="-342900">
              <a:lnSpc>
                <a:spcPct val="15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Lawsuits (usually) </a:t>
            </a:r>
            <a:r>
              <a:rPr sz="3200" spc="-5" dirty="0">
                <a:latin typeface="Arial"/>
                <a:cs typeface="Arial"/>
              </a:rPr>
              <a:t>do not </a:t>
            </a:r>
            <a:r>
              <a:rPr sz="3200" spc="-10" dirty="0">
                <a:latin typeface="Arial"/>
                <a:cs typeface="Arial"/>
              </a:rPr>
              <a:t>conclude</a:t>
            </a:r>
            <a:r>
              <a:rPr sz="3200" spc="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quickly</a:t>
            </a:r>
            <a:endParaRPr sz="3200" dirty="0">
              <a:latin typeface="Arial"/>
              <a:cs typeface="Arial"/>
            </a:endParaRPr>
          </a:p>
          <a:p>
            <a:pPr marL="354965" indent="-342900">
              <a:lnSpc>
                <a:spcPct val="15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Outcome is </a:t>
            </a:r>
            <a:r>
              <a:rPr sz="3200" spc="-10" dirty="0">
                <a:latin typeface="Arial"/>
                <a:cs typeface="Arial"/>
              </a:rPr>
              <a:t>(almost) always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unpredictable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247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124" y="667003"/>
            <a:ext cx="756539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3515" marR="5080" indent="-1441450">
              <a:lnSpc>
                <a:spcPct val="100000"/>
              </a:lnSpc>
              <a:spcBef>
                <a:spcPts val="100"/>
              </a:spcBef>
            </a:pPr>
            <a:r>
              <a:rPr lang="en-CA" sz="4000" spc="-5" dirty="0" smtClean="0"/>
              <a:t>Typical Causes of Action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838200" y="1828801"/>
            <a:ext cx="8153400" cy="35746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366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b="1" spc="-5" dirty="0" smtClean="0">
                <a:latin typeface="Arial"/>
                <a:cs typeface="Arial"/>
              </a:rPr>
              <a:t>Breach of Contract: </a:t>
            </a:r>
            <a:r>
              <a:rPr lang="en-CA" sz="3200" spc="-10" dirty="0" smtClean="0">
                <a:latin typeface="Arial"/>
                <a:cs typeface="Arial"/>
              </a:rPr>
              <a:t>B</a:t>
            </a:r>
            <a:r>
              <a:rPr sz="3200" spc="-10" dirty="0" smtClean="0">
                <a:latin typeface="Arial"/>
                <a:cs typeface="Arial"/>
              </a:rPr>
              <a:t>reach </a:t>
            </a:r>
            <a:r>
              <a:rPr sz="3200" spc="-5" dirty="0" smtClean="0">
                <a:latin typeface="Arial"/>
                <a:cs typeface="Arial"/>
              </a:rPr>
              <a:t>of the </a:t>
            </a:r>
            <a:r>
              <a:rPr lang="en-CA" sz="3200" spc="-10" dirty="0" smtClean="0">
                <a:latin typeface="Arial"/>
                <a:cs typeface="Arial"/>
              </a:rPr>
              <a:t>contract with the opposing </a:t>
            </a:r>
            <a:r>
              <a:rPr lang="en-CA" sz="3200" spc="-10" dirty="0" smtClean="0">
                <a:latin typeface="Arial"/>
                <a:cs typeface="Arial"/>
              </a:rPr>
              <a:t>party</a:t>
            </a:r>
            <a:endParaRPr lang="en-CA" sz="3200" spc="-10" dirty="0" smtClean="0">
              <a:latin typeface="Arial"/>
              <a:cs typeface="Arial"/>
            </a:endParaRPr>
          </a:p>
          <a:p>
            <a:pPr marL="12065" marR="73660">
              <a:lnSpc>
                <a:spcPct val="100000"/>
              </a:lnSpc>
              <a:spcBef>
                <a:spcPts val="95"/>
              </a:spcBef>
              <a:tabLst>
                <a:tab pos="354965" algn="l"/>
                <a:tab pos="355600" algn="l"/>
              </a:tabLst>
            </a:pPr>
            <a:endParaRPr sz="3200" dirty="0" smtClean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b="1" spc="-5" dirty="0" smtClean="0">
                <a:latin typeface="Arial"/>
                <a:cs typeface="Arial"/>
              </a:rPr>
              <a:t>Negligence: </a:t>
            </a:r>
            <a:r>
              <a:rPr sz="3200" spc="-5" dirty="0" smtClean="0">
                <a:latin typeface="Arial"/>
                <a:cs typeface="Arial"/>
              </a:rPr>
              <a:t>Fail to live up to the </a:t>
            </a:r>
            <a:r>
              <a:rPr sz="3200" spc="-10" dirty="0" smtClean="0">
                <a:latin typeface="Arial"/>
                <a:cs typeface="Arial"/>
              </a:rPr>
              <a:t>standard </a:t>
            </a:r>
            <a:r>
              <a:rPr sz="3200" spc="-5" dirty="0" smtClean="0">
                <a:latin typeface="Arial"/>
                <a:cs typeface="Arial"/>
              </a:rPr>
              <a:t>of care of a </a:t>
            </a:r>
            <a:r>
              <a:rPr sz="3200" spc="-10" dirty="0" smtClean="0">
                <a:latin typeface="Arial"/>
                <a:cs typeface="Arial"/>
              </a:rPr>
              <a:t>reasonable, prudent </a:t>
            </a:r>
            <a:r>
              <a:rPr sz="3200" spc="-5" dirty="0" smtClean="0">
                <a:latin typeface="Arial"/>
                <a:cs typeface="Arial"/>
              </a:rPr>
              <a:t>and </a:t>
            </a:r>
            <a:r>
              <a:rPr sz="3200" spc="-10" dirty="0" smtClean="0">
                <a:latin typeface="Arial"/>
                <a:cs typeface="Arial"/>
              </a:rPr>
              <a:t>competent  professional, </a:t>
            </a:r>
            <a:r>
              <a:rPr sz="3200" spc="-5" dirty="0" smtClean="0">
                <a:latin typeface="Arial"/>
                <a:cs typeface="Arial"/>
              </a:rPr>
              <a:t>in the</a:t>
            </a:r>
            <a:r>
              <a:rPr sz="3200" spc="40" dirty="0" smtClean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circumstance</a:t>
            </a:r>
            <a:r>
              <a:rPr lang="en-CA" sz="3200" spc="-10" dirty="0" smtClean="0">
                <a:latin typeface="Arial"/>
                <a:cs typeface="Arial"/>
              </a:rPr>
              <a:t>s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7620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1500" y="222746"/>
            <a:ext cx="906780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Strategies to Improve Chances</a:t>
            </a:r>
            <a:r>
              <a:rPr sz="4000" spc="-65" dirty="0"/>
              <a:t> </a:t>
            </a:r>
            <a:r>
              <a:rPr sz="4000" spc="-5" dirty="0"/>
              <a:t>of  </a:t>
            </a:r>
            <a:r>
              <a:rPr sz="4000" dirty="0"/>
              <a:t>Successful Outcome</a:t>
            </a:r>
            <a:r>
              <a:rPr sz="4000" dirty="0" smtClean="0"/>
              <a:t>: </a:t>
            </a:r>
            <a:r>
              <a:rPr lang="en-CA" sz="4000" dirty="0" smtClean="0"/>
              <a:t/>
            </a:r>
            <a:br>
              <a:rPr lang="en-CA" sz="4000" dirty="0" smtClean="0"/>
            </a:br>
            <a:r>
              <a:rPr sz="4000" i="1" dirty="0" smtClean="0"/>
              <a:t>Documentation</a:t>
            </a:r>
            <a:endParaRPr sz="4000" i="1" dirty="0"/>
          </a:p>
        </p:txBody>
      </p:sp>
      <p:sp>
        <p:nvSpPr>
          <p:cNvPr id="4" name="object 4"/>
          <p:cNvSpPr txBox="1"/>
          <p:nvPr/>
        </p:nvSpPr>
        <p:spPr>
          <a:xfrm>
            <a:off x="762000" y="2133600"/>
            <a:ext cx="8686800" cy="3563796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Importance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Documentation</a:t>
            </a:r>
            <a:endParaRPr sz="3200" dirty="0">
              <a:latin typeface="Arial"/>
              <a:cs typeface="Arial"/>
            </a:endParaRPr>
          </a:p>
          <a:p>
            <a:pPr marL="755015" lvl="1" indent="-285750">
              <a:lnSpc>
                <a:spcPct val="100000"/>
              </a:lnSpc>
              <a:spcBef>
                <a:spcPts val="595"/>
              </a:spcBef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Confirmation of events,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communications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80"/>
              </a:spcBef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Direct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evidence</a:t>
            </a:r>
            <a:endParaRPr sz="2400" dirty="0">
              <a:latin typeface="Arial"/>
              <a:cs typeface="Arial"/>
            </a:endParaRPr>
          </a:p>
          <a:p>
            <a:pPr marL="755015" lvl="1" indent="-285750">
              <a:lnSpc>
                <a:spcPct val="100000"/>
              </a:lnSpc>
              <a:spcBef>
                <a:spcPts val="575"/>
              </a:spcBef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Aid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memory</a:t>
            </a:r>
            <a:endParaRPr sz="2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2700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167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Caution in use of </a:t>
            </a:r>
            <a:r>
              <a:rPr sz="3200" spc="-10" dirty="0">
                <a:latin typeface="Arial"/>
                <a:cs typeface="Arial"/>
              </a:rPr>
              <a:t>language (expect </a:t>
            </a:r>
            <a:r>
              <a:rPr sz="3200" spc="-10" dirty="0" smtClean="0">
                <a:latin typeface="Arial"/>
                <a:cs typeface="Arial"/>
              </a:rPr>
              <a:t>that </a:t>
            </a:r>
            <a:r>
              <a:rPr sz="3200" spc="-10" dirty="0">
                <a:latin typeface="Arial"/>
                <a:cs typeface="Arial"/>
              </a:rPr>
              <a:t>what </a:t>
            </a:r>
            <a:r>
              <a:rPr sz="3200" spc="-5" dirty="0">
                <a:latin typeface="Arial"/>
                <a:cs typeface="Arial"/>
              </a:rPr>
              <a:t>you </a:t>
            </a:r>
            <a:r>
              <a:rPr sz="3200" spc="-10" dirty="0">
                <a:latin typeface="Arial"/>
                <a:cs typeface="Arial"/>
              </a:rPr>
              <a:t>write </a:t>
            </a:r>
            <a:r>
              <a:rPr sz="3200" spc="-5" dirty="0">
                <a:latin typeface="Arial"/>
                <a:cs typeface="Arial"/>
              </a:rPr>
              <a:t>will </a:t>
            </a:r>
            <a:r>
              <a:rPr sz="3200" spc="-10" dirty="0">
                <a:latin typeface="Arial"/>
                <a:cs typeface="Arial"/>
              </a:rPr>
              <a:t>have </a:t>
            </a:r>
            <a:r>
              <a:rPr sz="3200" spc="-5" dirty="0">
                <a:latin typeface="Arial"/>
                <a:cs typeface="Arial"/>
              </a:rPr>
              <a:t>to be</a:t>
            </a:r>
            <a:r>
              <a:rPr sz="3200" spc="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produced)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0048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1752600" y="1447800"/>
            <a:ext cx="7147389" cy="5125565"/>
          </a:xfrm>
        </p:spPr>
        <p:txBody>
          <a:bodyPr/>
          <a:lstStyle/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From:		George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Sent:		Wednesday, August 13, 2014  3:29 PM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To:		Judy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CC:		Brandon; Lindsay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Subject:		Re: XXX Condo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really don’t care what he wants.  There must be a village somewhere missing its idiot.  Tell them he’s sitting in his trailer eating donuts and drinking coffee and they should really come get him.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Remind me again why we took this on?  Let’s find a way to charge them double for all the time I am wasting answering his stupid questions.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From:		Judy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Sent:		Wednesday, August 13, 2014  1:14 PM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To:		George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CC:		Brandon; Lindsay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Subject:		XXX Condo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20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Colin phoned again.  He wants to talk about changing the location for the underground elevator access.  And he wants to know when you will answer his question from yesterday.</a:t>
            </a:r>
            <a:endParaRPr lang="en-CA" sz="1050" kern="12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CA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485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2639" y="914400"/>
            <a:ext cx="635558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CA" spc="-5" dirty="0" smtClean="0"/>
              <a:t>Overview of Presentation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533400" y="2030983"/>
            <a:ext cx="9144000" cy="297966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5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5" dirty="0" smtClean="0">
                <a:latin typeface="Arial"/>
                <a:cs typeface="Arial"/>
              </a:rPr>
              <a:t>Civil Claims Process in Saskatchewan</a:t>
            </a:r>
            <a:endParaRPr lang="en-CA" sz="3200" dirty="0">
              <a:latin typeface="Arial"/>
              <a:cs typeface="Arial"/>
            </a:endParaRPr>
          </a:p>
          <a:p>
            <a:pPr marL="354965" indent="-342900">
              <a:lnSpc>
                <a:spcPct val="15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dirty="0" smtClean="0">
                <a:latin typeface="Arial"/>
                <a:cs typeface="Arial"/>
              </a:rPr>
              <a:t>Limitation Periods</a:t>
            </a:r>
            <a:endParaRPr sz="3200" dirty="0">
              <a:latin typeface="Arial"/>
              <a:cs typeface="Arial"/>
            </a:endParaRPr>
          </a:p>
          <a:p>
            <a:pPr marL="354965" indent="-342900">
              <a:lnSpc>
                <a:spcPct val="150000"/>
              </a:lnSpc>
              <a:buChar char="•"/>
              <a:tabLst>
                <a:tab pos="354965" algn="l"/>
                <a:tab pos="355600" algn="l"/>
              </a:tabLst>
            </a:pPr>
            <a:r>
              <a:rPr lang="en-CA" sz="3200" spc="-5" dirty="0" smtClean="0">
                <a:latin typeface="Arial"/>
                <a:cs typeface="Arial"/>
              </a:rPr>
              <a:t>Litigation Risk Management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35"/>
              </a:spcBef>
              <a:buFont typeface="Arial"/>
              <a:buChar char="•"/>
            </a:pPr>
            <a:r>
              <a:rPr lang="en-US" sz="3200" spc="-5" dirty="0">
                <a:latin typeface="Arial"/>
                <a:cs typeface="Arial"/>
              </a:rPr>
              <a:t> </a:t>
            </a:r>
            <a:r>
              <a:rPr lang="en-US" sz="3200" spc="-5" dirty="0" smtClean="0">
                <a:latin typeface="Arial"/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Strategies</a:t>
            </a:r>
            <a:r>
              <a:rPr lang="en-US" sz="3200" spc="-5" dirty="0" smtClean="0">
                <a:latin typeface="Arial"/>
                <a:cs typeface="Arial"/>
              </a:rPr>
              <a:t> to </a:t>
            </a:r>
            <a:r>
              <a:rPr lang="en-US" sz="3200" spc="-10" dirty="0" smtClean="0">
                <a:latin typeface="Arial"/>
                <a:cs typeface="Arial"/>
              </a:rPr>
              <a:t>Increase Successful Outcomes</a:t>
            </a:r>
            <a:endParaRPr sz="43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432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3000" y="304800"/>
            <a:ext cx="754380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Strategies to Improve Chances  Of Successful Outcome:  </a:t>
            </a:r>
            <a:r>
              <a:rPr sz="4000" i="1" spc="-5" dirty="0"/>
              <a:t>Document</a:t>
            </a:r>
            <a:r>
              <a:rPr sz="4000" i="1" dirty="0"/>
              <a:t> </a:t>
            </a:r>
            <a:r>
              <a:rPr sz="4000" i="1" spc="-5" dirty="0"/>
              <a:t>Retention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902" y="3001772"/>
            <a:ext cx="5559298" cy="222176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marR="5080" indent="-343535">
              <a:lnSpc>
                <a:spcPct val="8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10" dirty="0" smtClean="0">
                <a:latin typeface="Arial"/>
                <a:cs typeface="Arial"/>
              </a:rPr>
              <a:t>Develop d</a:t>
            </a:r>
            <a:r>
              <a:rPr lang="en-CA" sz="3200" spc="-10" dirty="0">
                <a:latin typeface="Arial"/>
                <a:cs typeface="Arial"/>
              </a:rPr>
              <a:t>o</a:t>
            </a:r>
            <a:r>
              <a:rPr sz="3200" spc="-10" dirty="0" err="1" smtClean="0">
                <a:latin typeface="Arial"/>
                <a:cs typeface="Arial"/>
              </a:rPr>
              <a:t>cument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retention </a:t>
            </a:r>
            <a:r>
              <a:rPr sz="3200" spc="-10" dirty="0" smtClean="0">
                <a:latin typeface="Arial"/>
                <a:cs typeface="Arial"/>
              </a:rPr>
              <a:t>policy</a:t>
            </a:r>
            <a:endParaRPr lang="en-CA" sz="3200" spc="-10" dirty="0" smtClean="0">
              <a:latin typeface="Arial"/>
              <a:cs typeface="Arial"/>
            </a:endParaRPr>
          </a:p>
          <a:p>
            <a:pPr marL="12065" marR="5080">
              <a:lnSpc>
                <a:spcPct val="80000"/>
              </a:lnSpc>
              <a:spcBef>
                <a:spcPts val="865"/>
              </a:spcBef>
              <a:tabLst>
                <a:tab pos="354965" algn="l"/>
                <a:tab pos="355600" algn="l"/>
              </a:tabLst>
            </a:pPr>
            <a:endParaRPr sz="3350" dirty="0">
              <a:latin typeface="Arial"/>
              <a:cs typeface="Arial"/>
            </a:endParaRPr>
          </a:p>
          <a:p>
            <a:pPr marL="355600" marR="566420" indent="-343535">
              <a:lnSpc>
                <a:spcPts val="3070"/>
              </a:lnSpc>
              <a:buChar char="•"/>
              <a:tabLst>
                <a:tab pos="354965" algn="l"/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Must </a:t>
            </a:r>
            <a:r>
              <a:rPr sz="3200" spc="-10" dirty="0">
                <a:latin typeface="Arial"/>
                <a:cs typeface="Arial"/>
              </a:rPr>
              <a:t>include electronic  records (emails,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etc.)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43700" y="3124200"/>
            <a:ext cx="2343150" cy="312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7788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46124" y="575564"/>
            <a:ext cx="756539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Strategies to Improve Chances</a:t>
            </a:r>
            <a:r>
              <a:rPr sz="4000" spc="-65" dirty="0"/>
              <a:t> </a:t>
            </a:r>
            <a:r>
              <a:rPr sz="4000" spc="-5" dirty="0"/>
              <a:t>of  </a:t>
            </a:r>
            <a:r>
              <a:rPr sz="4000" dirty="0"/>
              <a:t>Successful Outcome</a:t>
            </a:r>
            <a:r>
              <a:rPr sz="4000" dirty="0" smtClean="0"/>
              <a:t>:</a:t>
            </a:r>
            <a:r>
              <a:rPr lang="en-CA" sz="4000" dirty="0" smtClean="0"/>
              <a:t/>
            </a:r>
            <a:br>
              <a:rPr lang="en-CA" sz="4000" dirty="0" smtClean="0"/>
            </a:br>
            <a:r>
              <a:rPr lang="en-CA" sz="4000" i="1" dirty="0" smtClean="0"/>
              <a:t>Best Practices</a:t>
            </a:r>
            <a:endParaRPr sz="4000" i="1" dirty="0"/>
          </a:p>
        </p:txBody>
      </p:sp>
      <p:sp>
        <p:nvSpPr>
          <p:cNvPr id="4" name="object 4"/>
          <p:cNvSpPr txBox="1"/>
          <p:nvPr/>
        </p:nvSpPr>
        <p:spPr>
          <a:xfrm>
            <a:off x="993902" y="2645574"/>
            <a:ext cx="7584440" cy="3330399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890"/>
              </a:spcBef>
              <a:tabLst>
                <a:tab pos="354965" algn="l"/>
                <a:tab pos="355600" algn="l"/>
              </a:tabLst>
            </a:pPr>
            <a:r>
              <a:rPr lang="en-CA" sz="3200" spc="-10" dirty="0" smtClean="0">
                <a:latin typeface="Arial"/>
                <a:cs typeface="Arial"/>
              </a:rPr>
              <a:t>Recognize and report potential errors and risks</a:t>
            </a:r>
            <a:endParaRPr sz="3200" dirty="0">
              <a:latin typeface="Arial"/>
              <a:cs typeface="Arial"/>
            </a:endParaRPr>
          </a:p>
          <a:p>
            <a:pPr marL="755015" lvl="1" indent="-285750">
              <a:lnSpc>
                <a:spcPct val="100000"/>
              </a:lnSpc>
              <a:spcBef>
                <a:spcPts val="595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CA" sz="2400" spc="-5" dirty="0" smtClean="0">
                <a:latin typeface="Arial"/>
                <a:cs typeface="Arial"/>
              </a:rPr>
              <a:t>Insurer can assist with potential claims</a:t>
            </a:r>
            <a:endParaRPr sz="2400" dirty="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80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CA" sz="2400" spc="-5" dirty="0" smtClean="0">
                <a:latin typeface="Arial"/>
                <a:cs typeface="Arial"/>
              </a:rPr>
              <a:t>Counsel can be appointed early</a:t>
            </a:r>
            <a:endParaRPr sz="2400" dirty="0">
              <a:latin typeface="Arial"/>
              <a:cs typeface="Arial"/>
            </a:endParaRPr>
          </a:p>
          <a:p>
            <a:pPr marL="755015" lvl="1" indent="-285750">
              <a:lnSpc>
                <a:spcPct val="100000"/>
              </a:lnSpc>
              <a:spcBef>
                <a:spcPts val="575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CA" sz="2400" spc="-5" dirty="0" smtClean="0">
                <a:latin typeface="Arial"/>
                <a:cs typeface="Arial"/>
              </a:rPr>
              <a:t>Experts can be retained </a:t>
            </a:r>
          </a:p>
          <a:p>
            <a:pPr marL="755015" lvl="1" indent="-285750">
              <a:lnSpc>
                <a:spcPct val="100000"/>
              </a:lnSpc>
              <a:spcBef>
                <a:spcPts val="575"/>
              </a:spcBef>
              <a:buChar char="•"/>
              <a:tabLst>
                <a:tab pos="755015" algn="l"/>
                <a:tab pos="755650" algn="l"/>
              </a:tabLst>
            </a:pPr>
            <a:endParaRPr lang="en-CA" sz="2400" spc="-5" dirty="0">
              <a:latin typeface="Arial"/>
              <a:cs typeface="Arial"/>
            </a:endParaRPr>
          </a:p>
          <a:p>
            <a:pPr marL="297815" indent="-285750">
              <a:spcBef>
                <a:spcPts val="575"/>
              </a:spcBef>
              <a:buChar char="•"/>
              <a:tabLst>
                <a:tab pos="755015" algn="l"/>
                <a:tab pos="755650" algn="l"/>
              </a:tabLst>
            </a:pP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2297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3000" y="533400"/>
            <a:ext cx="7703184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Strategies to Improve Chances  of Successful Outcome:  </a:t>
            </a:r>
            <a:r>
              <a:rPr lang="en-CA" sz="4000" spc="-5" dirty="0" smtClean="0"/>
              <a:t/>
            </a:r>
            <a:br>
              <a:rPr lang="en-CA" sz="4000" spc="-5" dirty="0" smtClean="0"/>
            </a:br>
            <a:r>
              <a:rPr sz="4000" i="1" spc="-5" dirty="0" smtClean="0"/>
              <a:t>Contractual</a:t>
            </a:r>
            <a:r>
              <a:rPr sz="4000" i="1" dirty="0" smtClean="0"/>
              <a:t> </a:t>
            </a:r>
            <a:r>
              <a:rPr sz="4000" i="1" spc="-5" dirty="0"/>
              <a:t>Protections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902" y="2902368"/>
            <a:ext cx="7632700" cy="2761012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3200" spc="-10" dirty="0">
                <a:latin typeface="Arial"/>
                <a:cs typeface="Arial"/>
              </a:rPr>
              <a:t>Contracts </a:t>
            </a:r>
            <a:r>
              <a:rPr sz="3200" spc="-5" dirty="0">
                <a:latin typeface="Arial"/>
                <a:cs typeface="Arial"/>
              </a:rPr>
              <a:t>and </a:t>
            </a:r>
            <a:r>
              <a:rPr sz="3200" spc="-10" dirty="0">
                <a:latin typeface="Arial"/>
                <a:cs typeface="Arial"/>
              </a:rPr>
              <a:t>Contract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Terms</a:t>
            </a:r>
            <a:endParaRPr sz="3200" dirty="0">
              <a:latin typeface="Arial"/>
              <a:cs typeface="Arial"/>
            </a:endParaRPr>
          </a:p>
          <a:p>
            <a:pPr marL="755650" marR="5080" indent="-285750">
              <a:lnSpc>
                <a:spcPct val="100000"/>
              </a:lnSpc>
              <a:spcBef>
                <a:spcPts val="595"/>
              </a:spcBef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Delineation of Scope of work and definition of </a:t>
            </a:r>
            <a:r>
              <a:rPr sz="2400" spc="-10" dirty="0">
                <a:latin typeface="Arial"/>
                <a:cs typeface="Arial"/>
              </a:rPr>
              <a:t>roles  </a:t>
            </a:r>
            <a:r>
              <a:rPr sz="2400" spc="-5" dirty="0">
                <a:latin typeface="Arial"/>
                <a:cs typeface="Arial"/>
              </a:rPr>
              <a:t>(design professionals, contractor(s),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10" dirty="0" smtClean="0">
                <a:latin typeface="Arial"/>
                <a:cs typeface="Arial"/>
              </a:rPr>
              <a:t>owner</a:t>
            </a:r>
            <a:r>
              <a:rPr lang="en-CA" sz="2400" spc="-10" dirty="0" smtClean="0">
                <a:latin typeface="Arial"/>
                <a:cs typeface="Arial"/>
              </a:rPr>
              <a:t>, etc.</a:t>
            </a:r>
            <a:r>
              <a:rPr sz="2400" spc="-10" dirty="0" smtClean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580"/>
              </a:spcBef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Limits on responsibility for actions 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others</a:t>
            </a:r>
            <a:endParaRPr sz="24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575"/>
              </a:spcBef>
              <a:buChar char="•"/>
              <a:tabLst>
                <a:tab pos="755015" algn="l"/>
                <a:tab pos="755650" algn="l"/>
              </a:tabLst>
            </a:pPr>
            <a:r>
              <a:rPr sz="2400" spc="-5" dirty="0">
                <a:latin typeface="Arial"/>
                <a:cs typeface="Arial"/>
              </a:rPr>
              <a:t>Limits on liability or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recovery</a:t>
            </a:r>
            <a:endParaRPr sz="24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575"/>
              </a:spcBef>
              <a:buChar char="•"/>
              <a:tabLst>
                <a:tab pos="755015" algn="l"/>
                <a:tab pos="755650" algn="l"/>
              </a:tabLst>
            </a:pPr>
            <a:r>
              <a:rPr sz="2400" spc="-5" dirty="0" smtClean="0">
                <a:latin typeface="Arial"/>
                <a:cs typeface="Arial"/>
              </a:rPr>
              <a:t>Contract</a:t>
            </a:r>
            <a:r>
              <a:rPr sz="2400" spc="5" dirty="0" smtClean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entirety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1815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Take Away</a:t>
            </a:r>
            <a:r>
              <a:rPr spc="-30" dirty="0"/>
              <a:t> </a:t>
            </a:r>
            <a:r>
              <a:rPr spc="-5" dirty="0"/>
              <a:t>Messages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902" y="1606656"/>
            <a:ext cx="8150098" cy="31720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lang="en-CA" sz="3200" spc="-10" dirty="0" smtClean="0">
                <a:latin typeface="Arial"/>
                <a:cs typeface="Arial"/>
              </a:rPr>
              <a:t>C</a:t>
            </a:r>
            <a:r>
              <a:rPr sz="3200" spc="-10" dirty="0" err="1" smtClean="0">
                <a:latin typeface="Arial"/>
                <a:cs typeface="Arial"/>
              </a:rPr>
              <a:t>laims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lang="en-CA" sz="3200" spc="-5" dirty="0">
                <a:latin typeface="Arial"/>
                <a:cs typeface="Arial"/>
              </a:rPr>
              <a:t>a</a:t>
            </a:r>
            <a:r>
              <a:rPr sz="3200" spc="-5" dirty="0" smtClean="0">
                <a:latin typeface="Arial"/>
                <a:cs typeface="Arial"/>
              </a:rPr>
              <a:t>re </a:t>
            </a:r>
            <a:r>
              <a:rPr sz="3200" spc="-5" dirty="0">
                <a:latin typeface="Arial"/>
                <a:cs typeface="Arial"/>
              </a:rPr>
              <a:t>a </a:t>
            </a:r>
            <a:r>
              <a:rPr lang="en-CA" sz="3200" spc="-5" dirty="0" smtClean="0">
                <a:latin typeface="Arial"/>
                <a:cs typeface="Arial"/>
              </a:rPr>
              <a:t>r</a:t>
            </a:r>
            <a:r>
              <a:rPr sz="3200" spc="-5" dirty="0" err="1" smtClean="0">
                <a:latin typeface="Arial"/>
                <a:cs typeface="Arial"/>
              </a:rPr>
              <a:t>isk</a:t>
            </a:r>
            <a:r>
              <a:rPr sz="3200" spc="-5" dirty="0" smtClean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 </a:t>
            </a:r>
            <a:r>
              <a:rPr lang="en-CA" sz="3200" spc="-10" dirty="0">
                <a:latin typeface="Arial"/>
                <a:cs typeface="Arial"/>
              </a:rPr>
              <a:t>a</a:t>
            </a:r>
            <a:r>
              <a:rPr sz="3200" spc="-10" dirty="0" err="1" smtClean="0">
                <a:latin typeface="Arial"/>
                <a:cs typeface="Arial"/>
              </a:rPr>
              <a:t>nyone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lang="en-CA" sz="3200" spc="-5" dirty="0" smtClean="0">
                <a:latin typeface="Arial"/>
                <a:cs typeface="Arial"/>
              </a:rPr>
              <a:t>a</a:t>
            </a:r>
            <a:r>
              <a:rPr sz="3200" spc="-5" dirty="0" err="1" smtClean="0">
                <a:latin typeface="Arial"/>
                <a:cs typeface="Arial"/>
              </a:rPr>
              <a:t>ny</a:t>
            </a:r>
            <a:r>
              <a:rPr sz="3200" spc="-10" dirty="0" smtClean="0">
                <a:latin typeface="Arial"/>
                <a:cs typeface="Arial"/>
              </a:rPr>
              <a:t> </a:t>
            </a:r>
            <a:r>
              <a:rPr lang="en-CA" sz="3200" spc="-10" dirty="0" smtClean="0">
                <a:latin typeface="Arial"/>
                <a:cs typeface="Arial"/>
              </a:rPr>
              <a:t>p</a:t>
            </a:r>
            <a:r>
              <a:rPr sz="3200" spc="-10" dirty="0" err="1" smtClean="0">
                <a:latin typeface="Arial"/>
                <a:cs typeface="Arial"/>
              </a:rPr>
              <a:t>rofession</a:t>
            </a:r>
            <a:endParaRPr sz="3200" dirty="0">
              <a:latin typeface="Arial"/>
              <a:cs typeface="Arial"/>
            </a:endParaRPr>
          </a:p>
          <a:p>
            <a:pPr marL="355600" marR="481330" indent="-343535"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Be </a:t>
            </a:r>
            <a:r>
              <a:rPr lang="en-CA" sz="3200" spc="-5" dirty="0" smtClean="0">
                <a:latin typeface="Arial"/>
                <a:cs typeface="Arial"/>
              </a:rPr>
              <a:t>p</a:t>
            </a:r>
            <a:r>
              <a:rPr lang="en-US" sz="3200" spc="-10" dirty="0" err="1" smtClean="0">
                <a:latin typeface="Arial"/>
                <a:cs typeface="Arial"/>
              </a:rPr>
              <a:t>roactive</a:t>
            </a:r>
            <a:r>
              <a:rPr lang="en-US" sz="3200" spc="-10" dirty="0" smtClean="0">
                <a:latin typeface="Arial"/>
                <a:cs typeface="Arial"/>
              </a:rPr>
              <a:t> </a:t>
            </a:r>
            <a:r>
              <a:rPr lang="en-US" sz="3200" spc="-5" dirty="0" smtClean="0">
                <a:latin typeface="Arial"/>
                <a:cs typeface="Arial"/>
              </a:rPr>
              <a:t>in </a:t>
            </a:r>
            <a:r>
              <a:rPr lang="en-US" sz="3200" spc="-10" dirty="0" smtClean="0">
                <a:latin typeface="Arial"/>
                <a:cs typeface="Arial"/>
              </a:rPr>
              <a:t>taking steps </a:t>
            </a:r>
            <a:r>
              <a:rPr lang="en-US" sz="3200" spc="-5" dirty="0" smtClean="0">
                <a:latin typeface="Arial"/>
                <a:cs typeface="Arial"/>
              </a:rPr>
              <a:t>to </a:t>
            </a:r>
            <a:r>
              <a:rPr lang="en-US" sz="3200" spc="-10" dirty="0" smtClean="0">
                <a:latin typeface="Arial"/>
                <a:cs typeface="Arial"/>
              </a:rPr>
              <a:t>position  yourself </a:t>
            </a:r>
            <a:r>
              <a:rPr lang="en-US" sz="3200" spc="-5" dirty="0" smtClean="0">
                <a:latin typeface="Arial"/>
                <a:cs typeface="Arial"/>
              </a:rPr>
              <a:t>and </a:t>
            </a:r>
            <a:r>
              <a:rPr lang="en-US" sz="3200" spc="-10" dirty="0" smtClean="0">
                <a:latin typeface="Arial"/>
                <a:cs typeface="Arial"/>
              </a:rPr>
              <a:t>your </a:t>
            </a:r>
            <a:r>
              <a:rPr lang="en-US" sz="3200" spc="-5" dirty="0" smtClean="0">
                <a:latin typeface="Arial"/>
                <a:cs typeface="Arial"/>
              </a:rPr>
              <a:t>firm to </a:t>
            </a:r>
            <a:r>
              <a:rPr lang="en-US" sz="3200" spc="-10" dirty="0" smtClean="0">
                <a:latin typeface="Arial"/>
                <a:cs typeface="Arial"/>
              </a:rPr>
              <a:t>successfully  defend </a:t>
            </a:r>
            <a:r>
              <a:rPr lang="en-US" sz="3200" spc="-5" dirty="0" smtClean="0">
                <a:latin typeface="Arial"/>
                <a:cs typeface="Arial"/>
              </a:rPr>
              <a:t>if it </a:t>
            </a:r>
            <a:r>
              <a:rPr lang="en-US" sz="3200" spc="-10" dirty="0" smtClean="0">
                <a:latin typeface="Arial"/>
                <a:cs typeface="Arial"/>
              </a:rPr>
              <a:t>does</a:t>
            </a:r>
            <a:r>
              <a:rPr lang="en-US" sz="3200" spc="-5" dirty="0" smtClean="0">
                <a:latin typeface="Arial"/>
                <a:cs typeface="Arial"/>
              </a:rPr>
              <a:t> </a:t>
            </a:r>
            <a:r>
              <a:rPr lang="en-US" sz="3200" spc="-10" dirty="0" smtClean="0">
                <a:latin typeface="Arial"/>
                <a:cs typeface="Arial"/>
              </a:rPr>
              <a:t>happen</a:t>
            </a:r>
          </a:p>
          <a:p>
            <a:pPr marL="12065" marR="481330">
              <a:spcBef>
                <a:spcPts val="765"/>
              </a:spcBef>
              <a:tabLst>
                <a:tab pos="354965" algn="l"/>
                <a:tab pos="355600" algn="l"/>
              </a:tabLst>
            </a:pPr>
            <a:endParaRPr lang="en-US" sz="3200" spc="-1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6287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74796" y="901659"/>
            <a:ext cx="3283204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Arial"/>
                <a:cs typeface="Arial"/>
              </a:rPr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04385" y="2286000"/>
            <a:ext cx="4457701" cy="36798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latin typeface="Arial"/>
                <a:cs typeface="Arial"/>
              </a:rPr>
              <a:t>McDougall Gauley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LLP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Arial"/>
              <a:cs typeface="Arial"/>
            </a:endParaRPr>
          </a:p>
          <a:p>
            <a:pPr marL="12700" marR="1857375">
              <a:lnSpc>
                <a:spcPct val="120000"/>
              </a:lnSpc>
            </a:pPr>
            <a:r>
              <a:rPr lang="en-CA" sz="2000" spc="-5" dirty="0" smtClean="0">
                <a:latin typeface="Arial"/>
                <a:cs typeface="Arial"/>
              </a:rPr>
              <a:t>Eric Mager and Sarah Wingerak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Arial"/>
              <a:cs typeface="Arial"/>
            </a:endParaRPr>
          </a:p>
          <a:p>
            <a:pPr marL="12700" marR="1120775">
              <a:lnSpc>
                <a:spcPct val="120000"/>
              </a:lnSpc>
            </a:pPr>
            <a:r>
              <a:rPr sz="2000" spc="-5" dirty="0">
                <a:latin typeface="Arial"/>
                <a:cs typeface="Arial"/>
              </a:rPr>
              <a:t>500 - 616 </a:t>
            </a:r>
            <a:r>
              <a:rPr sz="2000" spc="-10" dirty="0">
                <a:latin typeface="Arial"/>
                <a:cs typeface="Arial"/>
              </a:rPr>
              <a:t>Main Street  Saskatoon, </a:t>
            </a:r>
            <a:r>
              <a:rPr sz="2000" spc="-5" dirty="0">
                <a:latin typeface="Arial"/>
                <a:cs typeface="Arial"/>
              </a:rPr>
              <a:t>SK S7H </a:t>
            </a:r>
            <a:r>
              <a:rPr sz="2000" spc="-10" dirty="0">
                <a:latin typeface="Arial"/>
                <a:cs typeface="Arial"/>
              </a:rPr>
              <a:t>0J6  </a:t>
            </a:r>
            <a:endParaRPr lang="en-CA" sz="2000" spc="-10" dirty="0" smtClean="0">
              <a:latin typeface="Arial"/>
              <a:cs typeface="Arial"/>
            </a:endParaRPr>
          </a:p>
          <a:p>
            <a:pPr marL="12700" marR="1120775">
              <a:lnSpc>
                <a:spcPct val="120000"/>
              </a:lnSpc>
            </a:pPr>
            <a:r>
              <a:rPr sz="2000" spc="-5" dirty="0" smtClean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: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0" dirty="0" smtClean="0">
                <a:latin typeface="Arial"/>
                <a:cs typeface="Arial"/>
              </a:rPr>
              <a:t>306.665.54</a:t>
            </a:r>
            <a:r>
              <a:rPr lang="en-CA" sz="2000" spc="-10" dirty="0" smtClean="0">
                <a:latin typeface="Arial"/>
                <a:cs typeface="Arial"/>
              </a:rPr>
              <a:t>42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Arial"/>
                <a:cs typeface="Arial"/>
              </a:rPr>
              <a:t>E: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lang="en-CA" sz="2000" spc="-5" dirty="0" err="1" smtClean="0">
                <a:latin typeface="Arial"/>
                <a:cs typeface="Arial"/>
                <a:hlinkClick r:id="rId3"/>
              </a:rPr>
              <a:t>emager</a:t>
            </a:r>
            <a:r>
              <a:rPr sz="2000" spc="-5" dirty="0" smtClean="0">
                <a:latin typeface="Arial"/>
                <a:cs typeface="Arial"/>
                <a:hlinkClick r:id="rId3"/>
              </a:rPr>
              <a:t>@mcdougallgauley.com</a:t>
            </a:r>
            <a:r>
              <a:rPr lang="en-CA" sz="2000" spc="-5" dirty="0" smtClean="0">
                <a:latin typeface="Arial"/>
                <a:cs typeface="Arial"/>
              </a:rPr>
              <a:t> and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lang="en-CA" sz="2000" spc="-5" dirty="0" smtClean="0">
                <a:latin typeface="Arial"/>
                <a:cs typeface="Arial"/>
                <a:hlinkClick r:id="rId4"/>
              </a:rPr>
              <a:t>swingerak@mcdougallgauley.com</a:t>
            </a:r>
            <a:r>
              <a:rPr lang="en-CA" sz="2000" spc="-5" dirty="0" smtClean="0">
                <a:latin typeface="Arial"/>
                <a:cs typeface="Arial"/>
              </a:rPr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33499" y="2769108"/>
            <a:ext cx="2514600" cy="1736725"/>
          </a:xfrm>
          <a:custGeom>
            <a:avLst/>
            <a:gdLst/>
            <a:ahLst/>
            <a:cxnLst/>
            <a:rect l="l" t="t" r="r" b="b"/>
            <a:pathLst>
              <a:path w="2514600" h="1736725">
                <a:moveTo>
                  <a:pt x="912876" y="1601723"/>
                </a:moveTo>
                <a:lnTo>
                  <a:pt x="912876" y="1550669"/>
                </a:lnTo>
                <a:lnTo>
                  <a:pt x="0" y="1550669"/>
                </a:lnTo>
                <a:lnTo>
                  <a:pt x="0" y="1601723"/>
                </a:lnTo>
                <a:lnTo>
                  <a:pt x="912876" y="1601723"/>
                </a:lnTo>
                <a:close/>
              </a:path>
              <a:path w="2514600" h="1736725">
                <a:moveTo>
                  <a:pt x="790194" y="1483613"/>
                </a:moveTo>
                <a:lnTo>
                  <a:pt x="790194" y="1433321"/>
                </a:lnTo>
                <a:lnTo>
                  <a:pt x="241554" y="1433321"/>
                </a:lnTo>
                <a:lnTo>
                  <a:pt x="241554" y="1483613"/>
                </a:lnTo>
                <a:lnTo>
                  <a:pt x="790194" y="1483613"/>
                </a:lnTo>
                <a:close/>
              </a:path>
              <a:path w="2514600" h="1736725">
                <a:moveTo>
                  <a:pt x="2260854" y="1158358"/>
                </a:moveTo>
                <a:lnTo>
                  <a:pt x="2260854" y="864869"/>
                </a:lnTo>
                <a:lnTo>
                  <a:pt x="2256282" y="944879"/>
                </a:lnTo>
                <a:lnTo>
                  <a:pt x="2245614" y="1022603"/>
                </a:lnTo>
                <a:lnTo>
                  <a:pt x="2234432" y="1070270"/>
                </a:lnTo>
                <a:lnTo>
                  <a:pt x="2220695" y="1116840"/>
                </a:lnTo>
                <a:lnTo>
                  <a:pt x="2204471" y="1162223"/>
                </a:lnTo>
                <a:lnTo>
                  <a:pt x="2185825" y="1206333"/>
                </a:lnTo>
                <a:lnTo>
                  <a:pt x="2164826" y="1249080"/>
                </a:lnTo>
                <a:lnTo>
                  <a:pt x="2141540" y="1290376"/>
                </a:lnTo>
                <a:lnTo>
                  <a:pt x="2116033" y="1330134"/>
                </a:lnTo>
                <a:lnTo>
                  <a:pt x="2088373" y="1368264"/>
                </a:lnTo>
                <a:lnTo>
                  <a:pt x="2058627" y="1404679"/>
                </a:lnTo>
                <a:lnTo>
                  <a:pt x="2026862" y="1439290"/>
                </a:lnTo>
                <a:lnTo>
                  <a:pt x="1993145" y="1472009"/>
                </a:lnTo>
                <a:lnTo>
                  <a:pt x="1957542" y="1502748"/>
                </a:lnTo>
                <a:lnTo>
                  <a:pt x="1920121" y="1531419"/>
                </a:lnTo>
                <a:lnTo>
                  <a:pt x="1880949" y="1557933"/>
                </a:lnTo>
                <a:lnTo>
                  <a:pt x="1840092" y="1582202"/>
                </a:lnTo>
                <a:lnTo>
                  <a:pt x="1797618" y="1604138"/>
                </a:lnTo>
                <a:lnTo>
                  <a:pt x="1753593" y="1623652"/>
                </a:lnTo>
                <a:lnTo>
                  <a:pt x="1708085" y="1640657"/>
                </a:lnTo>
                <a:lnTo>
                  <a:pt x="1661160" y="1655063"/>
                </a:lnTo>
                <a:lnTo>
                  <a:pt x="1585722" y="1672589"/>
                </a:lnTo>
                <a:lnTo>
                  <a:pt x="1507998" y="1681733"/>
                </a:lnTo>
                <a:lnTo>
                  <a:pt x="1401318" y="1681733"/>
                </a:lnTo>
                <a:lnTo>
                  <a:pt x="1401318" y="1683257"/>
                </a:lnTo>
                <a:lnTo>
                  <a:pt x="1344168" y="1677161"/>
                </a:lnTo>
                <a:lnTo>
                  <a:pt x="1294399" y="1669451"/>
                </a:lnTo>
                <a:lnTo>
                  <a:pt x="1245534" y="1658678"/>
                </a:lnTo>
                <a:lnTo>
                  <a:pt x="1197689" y="1644932"/>
                </a:lnTo>
                <a:lnTo>
                  <a:pt x="1150979" y="1628303"/>
                </a:lnTo>
                <a:lnTo>
                  <a:pt x="1105518" y="1608881"/>
                </a:lnTo>
                <a:lnTo>
                  <a:pt x="1061421" y="1586757"/>
                </a:lnTo>
                <a:lnTo>
                  <a:pt x="1018805" y="1562021"/>
                </a:lnTo>
                <a:lnTo>
                  <a:pt x="977784" y="1534763"/>
                </a:lnTo>
                <a:lnTo>
                  <a:pt x="938473" y="1505073"/>
                </a:lnTo>
                <a:lnTo>
                  <a:pt x="900987" y="1473041"/>
                </a:lnTo>
                <a:lnTo>
                  <a:pt x="865442" y="1438757"/>
                </a:lnTo>
                <a:lnTo>
                  <a:pt x="831952" y="1402313"/>
                </a:lnTo>
                <a:lnTo>
                  <a:pt x="800633" y="1363797"/>
                </a:lnTo>
                <a:lnTo>
                  <a:pt x="771600" y="1323301"/>
                </a:lnTo>
                <a:lnTo>
                  <a:pt x="744968" y="1280913"/>
                </a:lnTo>
                <a:lnTo>
                  <a:pt x="720852" y="1236725"/>
                </a:lnTo>
                <a:lnTo>
                  <a:pt x="695706" y="1183385"/>
                </a:lnTo>
                <a:lnTo>
                  <a:pt x="648462" y="1202435"/>
                </a:lnTo>
                <a:lnTo>
                  <a:pt x="685500" y="1278839"/>
                </a:lnTo>
                <a:lnTo>
                  <a:pt x="711131" y="1323498"/>
                </a:lnTo>
                <a:lnTo>
                  <a:pt x="739527" y="1366490"/>
                </a:lnTo>
                <a:lnTo>
                  <a:pt x="769620" y="1406651"/>
                </a:lnTo>
                <a:lnTo>
                  <a:pt x="790194" y="1433321"/>
                </a:lnTo>
                <a:lnTo>
                  <a:pt x="790194" y="1483613"/>
                </a:lnTo>
                <a:lnTo>
                  <a:pt x="821436" y="1483613"/>
                </a:lnTo>
                <a:lnTo>
                  <a:pt x="824484" y="1485137"/>
                </a:lnTo>
                <a:lnTo>
                  <a:pt x="831342" y="1491233"/>
                </a:lnTo>
                <a:lnTo>
                  <a:pt x="842010" y="1498853"/>
                </a:lnTo>
                <a:lnTo>
                  <a:pt x="854964" y="1507997"/>
                </a:lnTo>
                <a:lnTo>
                  <a:pt x="870204" y="1517903"/>
                </a:lnTo>
                <a:lnTo>
                  <a:pt x="884682" y="1530095"/>
                </a:lnTo>
                <a:lnTo>
                  <a:pt x="899160" y="1540763"/>
                </a:lnTo>
                <a:lnTo>
                  <a:pt x="912876" y="1550669"/>
                </a:lnTo>
                <a:lnTo>
                  <a:pt x="912876" y="1601723"/>
                </a:lnTo>
                <a:lnTo>
                  <a:pt x="985266" y="1601723"/>
                </a:lnTo>
                <a:lnTo>
                  <a:pt x="1010412" y="1617725"/>
                </a:lnTo>
                <a:lnTo>
                  <a:pt x="1056130" y="1642531"/>
                </a:lnTo>
                <a:lnTo>
                  <a:pt x="1103264" y="1664700"/>
                </a:lnTo>
                <a:lnTo>
                  <a:pt x="1151631" y="1684118"/>
                </a:lnTo>
                <a:lnTo>
                  <a:pt x="1201051" y="1700673"/>
                </a:lnTo>
                <a:lnTo>
                  <a:pt x="1251342" y="1714252"/>
                </a:lnTo>
                <a:lnTo>
                  <a:pt x="1302323" y="1724741"/>
                </a:lnTo>
                <a:lnTo>
                  <a:pt x="1353813" y="1732029"/>
                </a:lnTo>
                <a:lnTo>
                  <a:pt x="1405630" y="1736001"/>
                </a:lnTo>
                <a:lnTo>
                  <a:pt x="1457593" y="1736546"/>
                </a:lnTo>
                <a:lnTo>
                  <a:pt x="1507998" y="1733637"/>
                </a:lnTo>
                <a:lnTo>
                  <a:pt x="1746504" y="1733549"/>
                </a:lnTo>
                <a:lnTo>
                  <a:pt x="1746504" y="1681733"/>
                </a:lnTo>
                <a:lnTo>
                  <a:pt x="1768602" y="1672589"/>
                </a:lnTo>
                <a:lnTo>
                  <a:pt x="1812210" y="1653933"/>
                </a:lnTo>
                <a:lnTo>
                  <a:pt x="1854644" y="1632751"/>
                </a:lnTo>
                <a:lnTo>
                  <a:pt x="1895790" y="1609152"/>
                </a:lnTo>
                <a:lnTo>
                  <a:pt x="1935533" y="1583244"/>
                </a:lnTo>
                <a:lnTo>
                  <a:pt x="1973760" y="1555137"/>
                </a:lnTo>
                <a:lnTo>
                  <a:pt x="2010356" y="1524938"/>
                </a:lnTo>
                <a:lnTo>
                  <a:pt x="2045208" y="1492757"/>
                </a:lnTo>
                <a:lnTo>
                  <a:pt x="2061210" y="1476755"/>
                </a:lnTo>
                <a:lnTo>
                  <a:pt x="2061210" y="1483613"/>
                </a:lnTo>
                <a:lnTo>
                  <a:pt x="2100834" y="1483613"/>
                </a:lnTo>
                <a:lnTo>
                  <a:pt x="2100834" y="1433321"/>
                </a:lnTo>
                <a:lnTo>
                  <a:pt x="2148078" y="1373885"/>
                </a:lnTo>
                <a:lnTo>
                  <a:pt x="2173915" y="1335469"/>
                </a:lnTo>
                <a:lnTo>
                  <a:pt x="2197442" y="1296432"/>
                </a:lnTo>
                <a:lnTo>
                  <a:pt x="2218689" y="1256841"/>
                </a:lnTo>
                <a:lnTo>
                  <a:pt x="2237685" y="1216765"/>
                </a:lnTo>
                <a:lnTo>
                  <a:pt x="2254459" y="1176270"/>
                </a:lnTo>
                <a:lnTo>
                  <a:pt x="2260854" y="1158358"/>
                </a:lnTo>
                <a:close/>
              </a:path>
              <a:path w="2514600" h="1736725">
                <a:moveTo>
                  <a:pt x="2312168" y="845366"/>
                </a:moveTo>
                <a:lnTo>
                  <a:pt x="2310259" y="804149"/>
                </a:lnTo>
                <a:lnTo>
                  <a:pt x="2306420" y="763190"/>
                </a:lnTo>
                <a:lnTo>
                  <a:pt x="2300681" y="722556"/>
                </a:lnTo>
                <a:lnTo>
                  <a:pt x="2293069" y="682315"/>
                </a:lnTo>
                <a:lnTo>
                  <a:pt x="2283616" y="642535"/>
                </a:lnTo>
                <a:lnTo>
                  <a:pt x="2272349" y="603282"/>
                </a:lnTo>
                <a:lnTo>
                  <a:pt x="2259298" y="564626"/>
                </a:lnTo>
                <a:lnTo>
                  <a:pt x="2244493" y="526633"/>
                </a:lnTo>
                <a:lnTo>
                  <a:pt x="2227962" y="489370"/>
                </a:lnTo>
                <a:lnTo>
                  <a:pt x="2209734" y="452906"/>
                </a:lnTo>
                <a:lnTo>
                  <a:pt x="2189840" y="417309"/>
                </a:lnTo>
                <a:lnTo>
                  <a:pt x="2168307" y="382645"/>
                </a:lnTo>
                <a:lnTo>
                  <a:pt x="2145166" y="348982"/>
                </a:lnTo>
                <a:lnTo>
                  <a:pt x="2120444" y="316389"/>
                </a:lnTo>
                <a:lnTo>
                  <a:pt x="2094173" y="284932"/>
                </a:lnTo>
                <a:lnTo>
                  <a:pt x="2066380" y="254679"/>
                </a:lnTo>
                <a:lnTo>
                  <a:pt x="2037096" y="225698"/>
                </a:lnTo>
                <a:lnTo>
                  <a:pt x="2006348" y="198056"/>
                </a:lnTo>
                <a:lnTo>
                  <a:pt x="1974167" y="171821"/>
                </a:lnTo>
                <a:lnTo>
                  <a:pt x="1940582" y="147060"/>
                </a:lnTo>
                <a:lnTo>
                  <a:pt x="1905621" y="123842"/>
                </a:lnTo>
                <a:lnTo>
                  <a:pt x="1869314" y="102234"/>
                </a:lnTo>
                <a:lnTo>
                  <a:pt x="1831690" y="82302"/>
                </a:lnTo>
                <a:lnTo>
                  <a:pt x="1792779" y="64116"/>
                </a:lnTo>
                <a:lnTo>
                  <a:pt x="1752609" y="47742"/>
                </a:lnTo>
                <a:lnTo>
                  <a:pt x="1711210" y="33249"/>
                </a:lnTo>
                <a:lnTo>
                  <a:pt x="1668611" y="20703"/>
                </a:lnTo>
                <a:lnTo>
                  <a:pt x="1624841" y="10172"/>
                </a:lnTo>
                <a:lnTo>
                  <a:pt x="1579930" y="1725"/>
                </a:lnTo>
                <a:lnTo>
                  <a:pt x="1567322" y="0"/>
                </a:lnTo>
                <a:lnTo>
                  <a:pt x="1445514" y="0"/>
                </a:lnTo>
                <a:lnTo>
                  <a:pt x="1445514" y="41909"/>
                </a:lnTo>
                <a:lnTo>
                  <a:pt x="1528572" y="46481"/>
                </a:lnTo>
                <a:lnTo>
                  <a:pt x="1609344" y="57911"/>
                </a:lnTo>
                <a:lnTo>
                  <a:pt x="1687830" y="79247"/>
                </a:lnTo>
                <a:lnTo>
                  <a:pt x="1763268" y="107441"/>
                </a:lnTo>
                <a:lnTo>
                  <a:pt x="1807935" y="127963"/>
                </a:lnTo>
                <a:lnTo>
                  <a:pt x="1850894" y="150965"/>
                </a:lnTo>
                <a:lnTo>
                  <a:pt x="1892083" y="176340"/>
                </a:lnTo>
                <a:lnTo>
                  <a:pt x="1931438" y="203978"/>
                </a:lnTo>
                <a:lnTo>
                  <a:pt x="1968898" y="233769"/>
                </a:lnTo>
                <a:lnTo>
                  <a:pt x="2004399" y="265605"/>
                </a:lnTo>
                <a:lnTo>
                  <a:pt x="2037880" y="299377"/>
                </a:lnTo>
                <a:lnTo>
                  <a:pt x="2069278" y="334975"/>
                </a:lnTo>
                <a:lnTo>
                  <a:pt x="2098530" y="372290"/>
                </a:lnTo>
                <a:lnTo>
                  <a:pt x="2125575" y="411213"/>
                </a:lnTo>
                <a:lnTo>
                  <a:pt x="2150349" y="451635"/>
                </a:lnTo>
                <a:lnTo>
                  <a:pt x="2172791" y="493446"/>
                </a:lnTo>
                <a:lnTo>
                  <a:pt x="2192837" y="536538"/>
                </a:lnTo>
                <a:lnTo>
                  <a:pt x="2210426" y="580802"/>
                </a:lnTo>
                <a:lnTo>
                  <a:pt x="2225495" y="626128"/>
                </a:lnTo>
                <a:lnTo>
                  <a:pt x="2237981" y="672407"/>
                </a:lnTo>
                <a:lnTo>
                  <a:pt x="2247823" y="719529"/>
                </a:lnTo>
                <a:lnTo>
                  <a:pt x="2254957" y="767387"/>
                </a:lnTo>
                <a:lnTo>
                  <a:pt x="2259322" y="815870"/>
                </a:lnTo>
                <a:lnTo>
                  <a:pt x="2260854" y="864869"/>
                </a:lnTo>
                <a:lnTo>
                  <a:pt x="2260854" y="1158358"/>
                </a:lnTo>
                <a:lnTo>
                  <a:pt x="2269041" y="1135424"/>
                </a:lnTo>
                <a:lnTo>
                  <a:pt x="2281459" y="1094296"/>
                </a:lnTo>
                <a:lnTo>
                  <a:pt x="2291743" y="1052952"/>
                </a:lnTo>
                <a:lnTo>
                  <a:pt x="2299921" y="1011460"/>
                </a:lnTo>
                <a:lnTo>
                  <a:pt x="2306024" y="969888"/>
                </a:lnTo>
                <a:lnTo>
                  <a:pt x="2310080" y="928303"/>
                </a:lnTo>
                <a:lnTo>
                  <a:pt x="2312118" y="886774"/>
                </a:lnTo>
                <a:lnTo>
                  <a:pt x="2312168" y="845366"/>
                </a:lnTo>
                <a:close/>
              </a:path>
              <a:path w="2514600" h="1736725">
                <a:moveTo>
                  <a:pt x="2261616" y="1733549"/>
                </a:moveTo>
                <a:lnTo>
                  <a:pt x="2261616" y="1681733"/>
                </a:lnTo>
                <a:lnTo>
                  <a:pt x="1746504" y="1681733"/>
                </a:lnTo>
                <a:lnTo>
                  <a:pt x="1746504" y="1733549"/>
                </a:lnTo>
                <a:lnTo>
                  <a:pt x="2261616" y="1733549"/>
                </a:lnTo>
                <a:close/>
              </a:path>
              <a:path w="2514600" h="1736725">
                <a:moveTo>
                  <a:pt x="2514599" y="1483613"/>
                </a:moveTo>
                <a:lnTo>
                  <a:pt x="2514599" y="1433321"/>
                </a:lnTo>
                <a:lnTo>
                  <a:pt x="2100834" y="1433321"/>
                </a:lnTo>
                <a:lnTo>
                  <a:pt x="2100834" y="1483613"/>
                </a:lnTo>
                <a:lnTo>
                  <a:pt x="2514599" y="14836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54935" y="4607052"/>
            <a:ext cx="1003935" cy="0"/>
          </a:xfrm>
          <a:custGeom>
            <a:avLst/>
            <a:gdLst/>
            <a:ahLst/>
            <a:cxnLst/>
            <a:rect l="l" t="t" r="r" b="b"/>
            <a:pathLst>
              <a:path w="1003935">
                <a:moveTo>
                  <a:pt x="0" y="0"/>
                </a:moveTo>
                <a:lnTo>
                  <a:pt x="1003553" y="0"/>
                </a:lnTo>
              </a:path>
            </a:pathLst>
          </a:custGeom>
          <a:ln w="350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35691" y="2970504"/>
            <a:ext cx="1303020" cy="1313815"/>
          </a:xfrm>
          <a:custGeom>
            <a:avLst/>
            <a:gdLst/>
            <a:ahLst/>
            <a:cxnLst/>
            <a:rect l="l" t="t" r="r" b="b"/>
            <a:pathLst>
              <a:path w="1303020" h="1313814">
                <a:moveTo>
                  <a:pt x="557978" y="468401"/>
                </a:moveTo>
                <a:lnTo>
                  <a:pt x="331664" y="84353"/>
                </a:lnTo>
                <a:lnTo>
                  <a:pt x="295088" y="106451"/>
                </a:lnTo>
                <a:lnTo>
                  <a:pt x="261560" y="132359"/>
                </a:lnTo>
                <a:lnTo>
                  <a:pt x="226753" y="160757"/>
                </a:lnTo>
                <a:lnTo>
                  <a:pt x="194544" y="190573"/>
                </a:lnTo>
                <a:lnTo>
                  <a:pt x="164904" y="221701"/>
                </a:lnTo>
                <a:lnTo>
                  <a:pt x="137808" y="254032"/>
                </a:lnTo>
                <a:lnTo>
                  <a:pt x="113229" y="287460"/>
                </a:lnTo>
                <a:lnTo>
                  <a:pt x="91141" y="321877"/>
                </a:lnTo>
                <a:lnTo>
                  <a:pt x="71515" y="357177"/>
                </a:lnTo>
                <a:lnTo>
                  <a:pt x="54327" y="393251"/>
                </a:lnTo>
                <a:lnTo>
                  <a:pt x="39549" y="429993"/>
                </a:lnTo>
                <a:lnTo>
                  <a:pt x="27154" y="467294"/>
                </a:lnTo>
                <a:lnTo>
                  <a:pt x="17116" y="505049"/>
                </a:lnTo>
                <a:lnTo>
                  <a:pt x="9408" y="543149"/>
                </a:lnTo>
                <a:lnTo>
                  <a:pt x="4004" y="581487"/>
                </a:lnTo>
                <a:lnTo>
                  <a:pt x="877" y="619957"/>
                </a:lnTo>
                <a:lnTo>
                  <a:pt x="0" y="658450"/>
                </a:lnTo>
                <a:lnTo>
                  <a:pt x="1346" y="696859"/>
                </a:lnTo>
                <a:lnTo>
                  <a:pt x="4889" y="735077"/>
                </a:lnTo>
                <a:lnTo>
                  <a:pt x="10602" y="772998"/>
                </a:lnTo>
                <a:lnTo>
                  <a:pt x="18459" y="810512"/>
                </a:lnTo>
                <a:lnTo>
                  <a:pt x="28432" y="847514"/>
                </a:lnTo>
                <a:lnTo>
                  <a:pt x="40496" y="883896"/>
                </a:lnTo>
                <a:lnTo>
                  <a:pt x="54623" y="919550"/>
                </a:lnTo>
                <a:lnTo>
                  <a:pt x="70787" y="954370"/>
                </a:lnTo>
                <a:lnTo>
                  <a:pt x="88961" y="988248"/>
                </a:lnTo>
                <a:lnTo>
                  <a:pt x="109118" y="1021076"/>
                </a:lnTo>
                <a:lnTo>
                  <a:pt x="131233" y="1052748"/>
                </a:lnTo>
                <a:lnTo>
                  <a:pt x="155277" y="1083156"/>
                </a:lnTo>
                <a:lnTo>
                  <a:pt x="181225" y="1112192"/>
                </a:lnTo>
                <a:lnTo>
                  <a:pt x="209049" y="1139750"/>
                </a:lnTo>
                <a:lnTo>
                  <a:pt x="238724" y="1165723"/>
                </a:lnTo>
                <a:lnTo>
                  <a:pt x="270222" y="1190002"/>
                </a:lnTo>
                <a:lnTo>
                  <a:pt x="303517" y="1212481"/>
                </a:lnTo>
                <a:lnTo>
                  <a:pt x="338581" y="1233052"/>
                </a:lnTo>
                <a:lnTo>
                  <a:pt x="375390" y="1251609"/>
                </a:lnTo>
                <a:lnTo>
                  <a:pt x="397382" y="1260990"/>
                </a:lnTo>
                <a:lnTo>
                  <a:pt x="397382" y="629516"/>
                </a:lnTo>
                <a:lnTo>
                  <a:pt x="406155" y="610100"/>
                </a:lnTo>
                <a:lnTo>
                  <a:pt x="430724" y="578129"/>
                </a:lnTo>
                <a:lnTo>
                  <a:pt x="444440" y="562127"/>
                </a:lnTo>
                <a:lnTo>
                  <a:pt x="462320" y="544686"/>
                </a:lnTo>
                <a:lnTo>
                  <a:pt x="480030" y="527032"/>
                </a:lnTo>
                <a:lnTo>
                  <a:pt x="498424" y="510161"/>
                </a:lnTo>
                <a:lnTo>
                  <a:pt x="518354" y="495071"/>
                </a:lnTo>
                <a:lnTo>
                  <a:pt x="526736" y="487451"/>
                </a:lnTo>
                <a:lnTo>
                  <a:pt x="537404" y="482117"/>
                </a:lnTo>
                <a:lnTo>
                  <a:pt x="547310" y="474497"/>
                </a:lnTo>
                <a:lnTo>
                  <a:pt x="557978" y="468401"/>
                </a:lnTo>
                <a:close/>
              </a:path>
              <a:path w="1303020" h="1313814">
                <a:moveTo>
                  <a:pt x="945836" y="70637"/>
                </a:moveTo>
                <a:lnTo>
                  <a:pt x="883681" y="42286"/>
                </a:lnTo>
                <a:lnTo>
                  <a:pt x="836212" y="26176"/>
                </a:lnTo>
                <a:lnTo>
                  <a:pt x="787703" y="13910"/>
                </a:lnTo>
                <a:lnTo>
                  <a:pt x="738431" y="5469"/>
                </a:lnTo>
                <a:lnTo>
                  <a:pt x="689042" y="872"/>
                </a:lnTo>
                <a:lnTo>
                  <a:pt x="638702" y="0"/>
                </a:lnTo>
                <a:lnTo>
                  <a:pt x="588799" y="2937"/>
                </a:lnTo>
                <a:lnTo>
                  <a:pt x="539239" y="9635"/>
                </a:lnTo>
                <a:lnTo>
                  <a:pt x="490297" y="20075"/>
                </a:lnTo>
                <a:lnTo>
                  <a:pt x="442251" y="34241"/>
                </a:lnTo>
                <a:lnTo>
                  <a:pt x="395377" y="52116"/>
                </a:lnTo>
                <a:lnTo>
                  <a:pt x="349952" y="73685"/>
                </a:lnTo>
                <a:lnTo>
                  <a:pt x="331664" y="84353"/>
                </a:lnTo>
                <a:lnTo>
                  <a:pt x="557978" y="468401"/>
                </a:lnTo>
                <a:lnTo>
                  <a:pt x="573980" y="459257"/>
                </a:lnTo>
                <a:lnTo>
                  <a:pt x="613965" y="441719"/>
                </a:lnTo>
                <a:lnTo>
                  <a:pt x="661586" y="428829"/>
                </a:lnTo>
                <a:lnTo>
                  <a:pt x="665420" y="428531"/>
                </a:lnTo>
                <a:lnTo>
                  <a:pt x="665420" y="290093"/>
                </a:lnTo>
                <a:lnTo>
                  <a:pt x="666407" y="244317"/>
                </a:lnTo>
                <a:lnTo>
                  <a:pt x="683319" y="204385"/>
                </a:lnTo>
                <a:lnTo>
                  <a:pt x="712488" y="173016"/>
                </a:lnTo>
                <a:lnTo>
                  <a:pt x="750248" y="152933"/>
                </a:lnTo>
                <a:lnTo>
                  <a:pt x="792931" y="146855"/>
                </a:lnTo>
                <a:lnTo>
                  <a:pt x="836870" y="157505"/>
                </a:lnTo>
                <a:lnTo>
                  <a:pt x="844490" y="160553"/>
                </a:lnTo>
                <a:lnTo>
                  <a:pt x="849824" y="164363"/>
                </a:lnTo>
                <a:lnTo>
                  <a:pt x="945836" y="70637"/>
                </a:lnTo>
                <a:close/>
              </a:path>
              <a:path w="1303020" h="1313814">
                <a:moveTo>
                  <a:pt x="572456" y="581177"/>
                </a:moveTo>
                <a:lnTo>
                  <a:pt x="555906" y="557718"/>
                </a:lnTo>
                <a:lnTo>
                  <a:pt x="526136" y="565051"/>
                </a:lnTo>
                <a:lnTo>
                  <a:pt x="494761" y="586924"/>
                </a:lnTo>
                <a:lnTo>
                  <a:pt x="473396" y="607085"/>
                </a:lnTo>
                <a:lnTo>
                  <a:pt x="455870" y="626135"/>
                </a:lnTo>
                <a:lnTo>
                  <a:pt x="439868" y="642137"/>
                </a:lnTo>
                <a:lnTo>
                  <a:pt x="426152" y="652805"/>
                </a:lnTo>
                <a:lnTo>
                  <a:pt x="414722" y="657377"/>
                </a:lnTo>
                <a:lnTo>
                  <a:pt x="398041" y="647242"/>
                </a:lnTo>
                <a:lnTo>
                  <a:pt x="397382" y="629516"/>
                </a:lnTo>
                <a:lnTo>
                  <a:pt x="397382" y="1260990"/>
                </a:lnTo>
                <a:lnTo>
                  <a:pt x="413915" y="1268043"/>
                </a:lnTo>
                <a:lnTo>
                  <a:pt x="417770" y="1269405"/>
                </a:lnTo>
                <a:lnTo>
                  <a:pt x="417770" y="1053617"/>
                </a:lnTo>
                <a:lnTo>
                  <a:pt x="421578" y="1011770"/>
                </a:lnTo>
                <a:lnTo>
                  <a:pt x="431918" y="965202"/>
                </a:lnTo>
                <a:lnTo>
                  <a:pt x="446526" y="917382"/>
                </a:lnTo>
                <a:lnTo>
                  <a:pt x="463139" y="871783"/>
                </a:lnTo>
                <a:lnTo>
                  <a:pt x="479492" y="831875"/>
                </a:lnTo>
                <a:lnTo>
                  <a:pt x="567884" y="599465"/>
                </a:lnTo>
                <a:lnTo>
                  <a:pt x="572456" y="581177"/>
                </a:lnTo>
                <a:close/>
              </a:path>
              <a:path w="1303020" h="1313814">
                <a:moveTo>
                  <a:pt x="836870" y="1285409"/>
                </a:moveTo>
                <a:lnTo>
                  <a:pt x="836870" y="905789"/>
                </a:lnTo>
                <a:lnTo>
                  <a:pt x="835346" y="916457"/>
                </a:lnTo>
                <a:lnTo>
                  <a:pt x="810375" y="955623"/>
                </a:lnTo>
                <a:lnTo>
                  <a:pt x="778196" y="993268"/>
                </a:lnTo>
                <a:lnTo>
                  <a:pt x="742301" y="1027281"/>
                </a:lnTo>
                <a:lnTo>
                  <a:pt x="680660" y="1075715"/>
                </a:lnTo>
                <a:lnTo>
                  <a:pt x="610353" y="1113311"/>
                </a:lnTo>
                <a:lnTo>
                  <a:pt x="565917" y="1129255"/>
                </a:lnTo>
                <a:lnTo>
                  <a:pt x="519798" y="1136526"/>
                </a:lnTo>
                <a:lnTo>
                  <a:pt x="472634" y="1132103"/>
                </a:lnTo>
                <a:lnTo>
                  <a:pt x="432248" y="1105433"/>
                </a:lnTo>
                <a:lnTo>
                  <a:pt x="417770" y="1053617"/>
                </a:lnTo>
                <a:lnTo>
                  <a:pt x="417770" y="1269405"/>
                </a:lnTo>
                <a:lnTo>
                  <a:pt x="454130" y="1282247"/>
                </a:lnTo>
                <a:lnTo>
                  <a:pt x="496008" y="1294115"/>
                </a:lnTo>
                <a:lnTo>
                  <a:pt x="539523" y="1303539"/>
                </a:lnTo>
                <a:lnTo>
                  <a:pt x="584648" y="1310411"/>
                </a:lnTo>
                <a:lnTo>
                  <a:pt x="650942" y="1313459"/>
                </a:lnTo>
                <a:lnTo>
                  <a:pt x="717236" y="1310411"/>
                </a:lnTo>
                <a:lnTo>
                  <a:pt x="762151" y="1303576"/>
                </a:lnTo>
                <a:lnTo>
                  <a:pt x="805457" y="1294245"/>
                </a:lnTo>
                <a:lnTo>
                  <a:pt x="836870" y="1285409"/>
                </a:lnTo>
                <a:close/>
              </a:path>
              <a:path w="1303020" h="1313814">
                <a:moveTo>
                  <a:pt x="804104" y="890235"/>
                </a:moveTo>
                <a:lnTo>
                  <a:pt x="804104" y="520217"/>
                </a:lnTo>
                <a:lnTo>
                  <a:pt x="800294" y="560603"/>
                </a:lnTo>
                <a:lnTo>
                  <a:pt x="785054" y="610895"/>
                </a:lnTo>
                <a:lnTo>
                  <a:pt x="689042" y="866927"/>
                </a:lnTo>
                <a:lnTo>
                  <a:pt x="667944" y="925787"/>
                </a:lnTo>
                <a:lnTo>
                  <a:pt x="664528" y="957336"/>
                </a:lnTo>
                <a:lnTo>
                  <a:pt x="682184" y="972845"/>
                </a:lnTo>
                <a:lnTo>
                  <a:pt x="720284" y="958367"/>
                </a:lnTo>
                <a:lnTo>
                  <a:pt x="759908" y="927125"/>
                </a:lnTo>
                <a:lnTo>
                  <a:pt x="778258" y="910312"/>
                </a:lnTo>
                <a:lnTo>
                  <a:pt x="795722" y="896645"/>
                </a:lnTo>
                <a:lnTo>
                  <a:pt x="804104" y="890235"/>
                </a:lnTo>
                <a:close/>
              </a:path>
              <a:path w="1303020" h="1313814">
                <a:moveTo>
                  <a:pt x="891123" y="1266833"/>
                </a:moveTo>
                <a:lnTo>
                  <a:pt x="891123" y="259586"/>
                </a:lnTo>
                <a:lnTo>
                  <a:pt x="882438" y="294974"/>
                </a:lnTo>
                <a:lnTo>
                  <a:pt x="863922" y="326398"/>
                </a:lnTo>
                <a:lnTo>
                  <a:pt x="836870" y="351053"/>
                </a:lnTo>
                <a:lnTo>
                  <a:pt x="816296" y="360959"/>
                </a:lnTo>
                <a:lnTo>
                  <a:pt x="792674" y="367055"/>
                </a:lnTo>
                <a:lnTo>
                  <a:pt x="765931" y="370177"/>
                </a:lnTo>
                <a:lnTo>
                  <a:pt x="739077" y="367103"/>
                </a:lnTo>
                <a:lnTo>
                  <a:pt x="692090" y="341909"/>
                </a:lnTo>
                <a:lnTo>
                  <a:pt x="671516" y="309143"/>
                </a:lnTo>
                <a:lnTo>
                  <a:pt x="665420" y="290093"/>
                </a:lnTo>
                <a:lnTo>
                  <a:pt x="665420" y="428531"/>
                </a:lnTo>
                <a:lnTo>
                  <a:pt x="710780" y="425013"/>
                </a:lnTo>
                <a:lnTo>
                  <a:pt x="755481" y="434696"/>
                </a:lnTo>
                <a:lnTo>
                  <a:pt x="789626" y="462305"/>
                </a:lnTo>
                <a:lnTo>
                  <a:pt x="804104" y="520217"/>
                </a:lnTo>
                <a:lnTo>
                  <a:pt x="804104" y="890235"/>
                </a:lnTo>
                <a:lnTo>
                  <a:pt x="808676" y="886739"/>
                </a:lnTo>
                <a:lnTo>
                  <a:pt x="819344" y="882167"/>
                </a:lnTo>
                <a:lnTo>
                  <a:pt x="824678" y="883691"/>
                </a:lnTo>
                <a:lnTo>
                  <a:pt x="830774" y="889787"/>
                </a:lnTo>
                <a:lnTo>
                  <a:pt x="835346" y="896645"/>
                </a:lnTo>
                <a:lnTo>
                  <a:pt x="836870" y="905789"/>
                </a:lnTo>
                <a:lnTo>
                  <a:pt x="836870" y="1285409"/>
                </a:lnTo>
                <a:lnTo>
                  <a:pt x="847132" y="1282522"/>
                </a:lnTo>
                <a:lnTo>
                  <a:pt x="887151" y="1268511"/>
                </a:lnTo>
                <a:lnTo>
                  <a:pt x="891123" y="1266833"/>
                </a:lnTo>
                <a:close/>
              </a:path>
              <a:path w="1303020" h="1313814">
                <a:moveTo>
                  <a:pt x="1302878" y="667860"/>
                </a:moveTo>
                <a:lnTo>
                  <a:pt x="1300111" y="591759"/>
                </a:lnTo>
                <a:lnTo>
                  <a:pt x="1295429" y="553810"/>
                </a:lnTo>
                <a:lnTo>
                  <a:pt x="1288516" y="516068"/>
                </a:lnTo>
                <a:lnTo>
                  <a:pt x="1279347" y="478637"/>
                </a:lnTo>
                <a:lnTo>
                  <a:pt x="1267900" y="441620"/>
                </a:lnTo>
                <a:lnTo>
                  <a:pt x="1254149" y="405122"/>
                </a:lnTo>
                <a:lnTo>
                  <a:pt x="1238071" y="369246"/>
                </a:lnTo>
                <a:lnTo>
                  <a:pt x="1219642" y="334096"/>
                </a:lnTo>
                <a:lnTo>
                  <a:pt x="1198838" y="299777"/>
                </a:lnTo>
                <a:lnTo>
                  <a:pt x="1175636" y="266392"/>
                </a:lnTo>
                <a:lnTo>
                  <a:pt x="1150010" y="234045"/>
                </a:lnTo>
                <a:lnTo>
                  <a:pt x="1121937" y="202840"/>
                </a:lnTo>
                <a:lnTo>
                  <a:pt x="1091394" y="172882"/>
                </a:lnTo>
                <a:lnTo>
                  <a:pt x="1058355" y="144273"/>
                </a:lnTo>
                <a:lnTo>
                  <a:pt x="1022798" y="117119"/>
                </a:lnTo>
                <a:lnTo>
                  <a:pt x="984698" y="93497"/>
                </a:lnTo>
                <a:lnTo>
                  <a:pt x="945836" y="70637"/>
                </a:lnTo>
                <a:lnTo>
                  <a:pt x="849824" y="164363"/>
                </a:lnTo>
                <a:lnTo>
                  <a:pt x="868112" y="179603"/>
                </a:lnTo>
                <a:lnTo>
                  <a:pt x="881066" y="200177"/>
                </a:lnTo>
                <a:lnTo>
                  <a:pt x="888686" y="223037"/>
                </a:lnTo>
                <a:lnTo>
                  <a:pt x="891123" y="259586"/>
                </a:lnTo>
                <a:lnTo>
                  <a:pt x="891123" y="1266833"/>
                </a:lnTo>
                <a:lnTo>
                  <a:pt x="925490" y="1252316"/>
                </a:lnTo>
                <a:lnTo>
                  <a:pt x="962125" y="1234040"/>
                </a:lnTo>
                <a:lnTo>
                  <a:pt x="997032" y="1213789"/>
                </a:lnTo>
                <a:lnTo>
                  <a:pt x="1030188" y="1191664"/>
                </a:lnTo>
                <a:lnTo>
                  <a:pt x="1061568" y="1167772"/>
                </a:lnTo>
                <a:lnTo>
                  <a:pt x="1091148" y="1142215"/>
                </a:lnTo>
                <a:lnTo>
                  <a:pt x="1118904" y="1115097"/>
                </a:lnTo>
                <a:lnTo>
                  <a:pt x="1144813" y="1086523"/>
                </a:lnTo>
                <a:lnTo>
                  <a:pt x="1168850" y="1056597"/>
                </a:lnTo>
                <a:lnTo>
                  <a:pt x="1190992" y="1025421"/>
                </a:lnTo>
                <a:lnTo>
                  <a:pt x="1211214" y="993101"/>
                </a:lnTo>
                <a:lnTo>
                  <a:pt x="1245804" y="925443"/>
                </a:lnTo>
                <a:lnTo>
                  <a:pt x="1272428" y="854453"/>
                </a:lnTo>
                <a:lnTo>
                  <a:pt x="1290894" y="780963"/>
                </a:lnTo>
                <a:lnTo>
                  <a:pt x="1301011" y="705805"/>
                </a:lnTo>
                <a:lnTo>
                  <a:pt x="1302878" y="667860"/>
                </a:lnTo>
                <a:close/>
              </a:path>
            </a:pathLst>
          </a:custGeom>
          <a:solidFill>
            <a:srgbClr val="00AA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6989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69124" y="762000"/>
            <a:ext cx="8382634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Civil Courts in</a:t>
            </a:r>
            <a:r>
              <a:rPr spc="15" dirty="0"/>
              <a:t> </a:t>
            </a:r>
            <a:r>
              <a:rPr spc="-5" dirty="0"/>
              <a:t>Saskatchewan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49705" y="1988312"/>
            <a:ext cx="4431665" cy="1669688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8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Small Claims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Court</a:t>
            </a:r>
            <a:endParaRPr sz="30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Court of </a:t>
            </a:r>
            <a:r>
              <a:rPr lang="en-CA" sz="3000" spc="-5" dirty="0" smtClean="0">
                <a:latin typeface="Arial"/>
                <a:cs typeface="Arial"/>
              </a:rPr>
              <a:t>King</a:t>
            </a:r>
            <a:r>
              <a:rPr sz="3000" spc="-5" dirty="0" smtClean="0">
                <a:latin typeface="Arial"/>
                <a:cs typeface="Arial"/>
              </a:rPr>
              <a:t>’s</a:t>
            </a:r>
            <a:r>
              <a:rPr sz="3000" spc="-75" dirty="0" smtClean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Bench</a:t>
            </a:r>
            <a:endParaRPr sz="30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Court of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Appeal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93926" y="3886200"/>
            <a:ext cx="6733031" cy="2324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9388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6400" y="1066800"/>
            <a:ext cx="61722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CA" spc="-5" dirty="0" smtClean="0"/>
              <a:t>Mediation / Arbitration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1292605" y="2070607"/>
            <a:ext cx="6765925" cy="200760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CA" sz="3200" dirty="0" smtClean="0">
                <a:latin typeface="Arial"/>
                <a:cs typeface="Arial"/>
              </a:rPr>
              <a:t>Contractual </a:t>
            </a:r>
            <a:r>
              <a:rPr lang="en-CA" sz="3200" dirty="0" smtClean="0">
                <a:latin typeface="Arial"/>
                <a:cs typeface="Arial"/>
              </a:rPr>
              <a:t>Requirement</a:t>
            </a:r>
          </a:p>
          <a:p>
            <a:pPr marL="12700" marR="5080">
              <a:lnSpc>
                <a:spcPct val="100000"/>
              </a:lnSpc>
              <a:spcBef>
                <a:spcPts val="95"/>
              </a:spcBef>
            </a:pPr>
            <a:endParaRPr lang="en-CA" sz="3200" dirty="0" smtClean="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CA" sz="3200" dirty="0" smtClean="0">
                <a:latin typeface="Arial"/>
                <a:cs typeface="Arial"/>
              </a:rPr>
              <a:t>By Agreement: Parties may agree to mediation or arbitrate dispute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5196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2605" y="685800"/>
            <a:ext cx="7071868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Steps in a Civil</a:t>
            </a:r>
            <a:r>
              <a:rPr spc="-20" dirty="0"/>
              <a:t> </a:t>
            </a:r>
            <a:r>
              <a:rPr spc="-5" dirty="0"/>
              <a:t>Claim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2605" y="2070607"/>
            <a:ext cx="6765925" cy="44159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latin typeface="Arial"/>
                <a:cs typeface="Arial"/>
              </a:rPr>
              <a:t>Procedures </a:t>
            </a:r>
            <a:r>
              <a:rPr sz="3200" spc="-5" dirty="0">
                <a:latin typeface="Arial"/>
                <a:cs typeface="Arial"/>
              </a:rPr>
              <a:t>and </a:t>
            </a:r>
            <a:r>
              <a:rPr sz="3200" spc="-10" dirty="0">
                <a:latin typeface="Arial"/>
                <a:cs typeface="Arial"/>
              </a:rPr>
              <a:t>practice governed by  Rules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10" dirty="0">
                <a:latin typeface="Arial"/>
                <a:cs typeface="Arial"/>
              </a:rPr>
              <a:t>Court</a:t>
            </a:r>
            <a:endParaRPr sz="32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2990"/>
              </a:spcBef>
              <a:buChar char="•"/>
              <a:tabLst>
                <a:tab pos="755015" algn="l"/>
                <a:tab pos="755650" algn="l"/>
              </a:tabLst>
            </a:pPr>
            <a:r>
              <a:rPr sz="2800" dirty="0" smtClean="0">
                <a:latin typeface="Arial"/>
                <a:cs typeface="Arial"/>
              </a:rPr>
              <a:t>Pleadings</a:t>
            </a:r>
            <a:endParaRPr sz="28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670"/>
              </a:spcBef>
              <a:buChar char="•"/>
              <a:tabLst>
                <a:tab pos="755015" algn="l"/>
                <a:tab pos="755650" algn="l"/>
              </a:tabLst>
            </a:pPr>
            <a:r>
              <a:rPr sz="2800" dirty="0" smtClean="0">
                <a:latin typeface="Arial"/>
                <a:cs typeface="Arial"/>
              </a:rPr>
              <a:t>Mediation</a:t>
            </a:r>
            <a:endParaRPr lang="en-CA" sz="2800" dirty="0" smtClean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670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CA" sz="2800" dirty="0" smtClean="0">
                <a:latin typeface="Arial"/>
                <a:cs typeface="Arial"/>
              </a:rPr>
              <a:t>Document Disclosure </a:t>
            </a:r>
            <a:endParaRPr sz="28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670"/>
              </a:spcBef>
              <a:buChar char="•"/>
              <a:tabLst>
                <a:tab pos="755015" algn="l"/>
                <a:tab pos="755650" algn="l"/>
              </a:tabLst>
            </a:pPr>
            <a:r>
              <a:rPr lang="en-CA" sz="2800" dirty="0" smtClean="0">
                <a:latin typeface="Arial"/>
                <a:cs typeface="Arial"/>
              </a:rPr>
              <a:t>Questioning</a:t>
            </a:r>
            <a:endParaRPr sz="28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675"/>
              </a:spcBef>
              <a:buChar char="•"/>
              <a:tabLst>
                <a:tab pos="755015" algn="l"/>
                <a:tab pos="755650" algn="l"/>
              </a:tabLst>
            </a:pPr>
            <a:r>
              <a:rPr sz="2800" dirty="0">
                <a:latin typeface="Arial"/>
                <a:cs typeface="Arial"/>
              </a:rPr>
              <a:t>Pre-Trial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 smtClean="0">
                <a:latin typeface="Arial"/>
                <a:cs typeface="Arial"/>
              </a:rPr>
              <a:t>Conference</a:t>
            </a:r>
            <a:endParaRPr sz="2800" dirty="0">
              <a:latin typeface="Arial"/>
              <a:cs typeface="Arial"/>
            </a:endParaRPr>
          </a:p>
          <a:p>
            <a:pPr marL="755015" indent="-285750">
              <a:lnSpc>
                <a:spcPct val="100000"/>
              </a:lnSpc>
              <a:spcBef>
                <a:spcPts val="670"/>
              </a:spcBef>
              <a:buChar char="•"/>
              <a:tabLst>
                <a:tab pos="755015" algn="l"/>
                <a:tab pos="755650" algn="l"/>
              </a:tabLst>
            </a:pPr>
            <a:r>
              <a:rPr sz="2800" spc="-5" dirty="0" smtClean="0">
                <a:latin typeface="Arial"/>
                <a:cs typeface="Arial"/>
              </a:rPr>
              <a:t>Trial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8083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0800" y="609600"/>
            <a:ext cx="4516121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Pleadings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902" y="1981911"/>
            <a:ext cx="8302498" cy="396839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8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Statement of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lang="en-CA" sz="3200" spc="-10" dirty="0">
                <a:latin typeface="Arial"/>
                <a:cs typeface="Arial"/>
              </a:rPr>
              <a:t>C</a:t>
            </a:r>
            <a:r>
              <a:rPr sz="3200" spc="-10" dirty="0" err="1" smtClean="0">
                <a:latin typeface="Arial"/>
                <a:cs typeface="Arial"/>
              </a:rPr>
              <a:t>laim</a:t>
            </a:r>
            <a:endParaRPr sz="32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Statement of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lang="en-CA" sz="3200" spc="-10" dirty="0">
                <a:latin typeface="Arial"/>
                <a:cs typeface="Arial"/>
              </a:rPr>
              <a:t>D</a:t>
            </a:r>
            <a:r>
              <a:rPr sz="3200" spc="-10" dirty="0" err="1" smtClean="0">
                <a:latin typeface="Arial"/>
                <a:cs typeface="Arial"/>
              </a:rPr>
              <a:t>efence</a:t>
            </a:r>
            <a:endParaRPr sz="32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Third </a:t>
            </a:r>
            <a:r>
              <a:rPr lang="en-CA" sz="3200" spc="-5" dirty="0" smtClean="0">
                <a:latin typeface="Arial"/>
                <a:cs typeface="Arial"/>
              </a:rPr>
              <a:t>P</a:t>
            </a:r>
            <a:r>
              <a:rPr sz="3200" spc="-5" dirty="0" smtClean="0">
                <a:latin typeface="Arial"/>
                <a:cs typeface="Arial"/>
              </a:rPr>
              <a:t>arty</a:t>
            </a:r>
            <a:r>
              <a:rPr sz="3200" spc="-20" dirty="0" smtClean="0">
                <a:latin typeface="Arial"/>
                <a:cs typeface="Arial"/>
              </a:rPr>
              <a:t> </a:t>
            </a:r>
            <a:r>
              <a:rPr lang="en-CA" sz="3200" spc="-10" dirty="0">
                <a:latin typeface="Arial"/>
                <a:cs typeface="Arial"/>
              </a:rPr>
              <a:t>C</a:t>
            </a:r>
            <a:r>
              <a:rPr sz="3200" spc="-10" dirty="0" err="1" smtClean="0">
                <a:latin typeface="Arial"/>
                <a:cs typeface="Arial"/>
              </a:rPr>
              <a:t>laims</a:t>
            </a:r>
            <a:endParaRPr lang="en-CA" sz="3200" spc="-10" dirty="0" smtClean="0">
              <a:latin typeface="Arial"/>
              <a:cs typeface="Arial"/>
            </a:endParaRPr>
          </a:p>
          <a:p>
            <a:pPr marL="12065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sz="3200" dirty="0">
              <a:latin typeface="Arial"/>
              <a:cs typeface="Arial"/>
            </a:endParaRPr>
          </a:p>
          <a:p>
            <a:pPr marL="12065" marR="5080">
              <a:lnSpc>
                <a:spcPct val="100000"/>
              </a:lnSpc>
              <a:spcBef>
                <a:spcPts val="765"/>
              </a:spcBef>
              <a:tabLst>
                <a:tab pos="354965" algn="l"/>
                <a:tab pos="355600" algn="l"/>
              </a:tabLst>
            </a:pPr>
            <a:r>
              <a:rPr lang="en-CA" sz="3200" b="1" spc="-5" dirty="0" smtClean="0">
                <a:solidFill>
                  <a:srgbClr val="002060"/>
                </a:solidFill>
                <a:latin typeface="Arial"/>
                <a:cs typeface="Arial"/>
              </a:rPr>
              <a:t>Client Role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CA" sz="3200" spc="-10" dirty="0">
                <a:solidFill>
                  <a:srgbClr val="002060"/>
                </a:solidFill>
                <a:latin typeface="Arial"/>
                <a:cs typeface="Arial"/>
              </a:rPr>
              <a:t>L</a:t>
            </a:r>
            <a:r>
              <a:rPr sz="3200" spc="-10" dirty="0" err="1" smtClean="0">
                <a:solidFill>
                  <a:srgbClr val="002060"/>
                </a:solidFill>
                <a:latin typeface="Arial"/>
                <a:cs typeface="Arial"/>
              </a:rPr>
              <a:t>ocate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and </a:t>
            </a:r>
            <a:r>
              <a:rPr sz="3200" spc="-10" dirty="0">
                <a:solidFill>
                  <a:srgbClr val="002060"/>
                </a:solidFill>
                <a:latin typeface="Arial"/>
                <a:cs typeface="Arial"/>
              </a:rPr>
              <a:t>provide 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information</a:t>
            </a:r>
            <a:r>
              <a:rPr lang="en-CA" sz="3200" spc="-10" dirty="0">
                <a:solidFill>
                  <a:srgbClr val="002060"/>
                </a:solidFill>
                <a:latin typeface="Arial"/>
                <a:cs typeface="Arial"/>
              </a:rPr>
              <a:t>/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documents </a:t>
            </a:r>
            <a:r>
              <a:rPr sz="3200" spc="-10" dirty="0">
                <a:solidFill>
                  <a:srgbClr val="002060"/>
                </a:solidFill>
                <a:latin typeface="Arial"/>
                <a:cs typeface="Arial"/>
              </a:rPr>
              <a:t>to 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counsel </a:t>
            </a:r>
            <a:r>
              <a:rPr sz="3200" spc="-5" dirty="0">
                <a:solidFill>
                  <a:srgbClr val="002060"/>
                </a:solidFill>
                <a:latin typeface="Arial"/>
                <a:cs typeface="Arial"/>
              </a:rPr>
              <a:t>to </a:t>
            </a:r>
            <a:r>
              <a:rPr lang="en-CA" sz="3200" spc="-10" dirty="0" smtClean="0">
                <a:solidFill>
                  <a:srgbClr val="002060"/>
                </a:solidFill>
                <a:latin typeface="Arial"/>
                <a:cs typeface="Arial"/>
              </a:rPr>
              <a:t>assist with preparation of pleadings</a:t>
            </a:r>
            <a:endParaRPr sz="320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2440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80636" y="5361125"/>
            <a:ext cx="2052827" cy="18928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07424" y="533400"/>
            <a:ext cx="4805680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Mediation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93901" y="1447800"/>
            <a:ext cx="8226299" cy="37670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20142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Mandatory </a:t>
            </a:r>
            <a:r>
              <a:rPr sz="3200" spc="-5" dirty="0">
                <a:latin typeface="Arial"/>
                <a:cs typeface="Arial"/>
              </a:rPr>
              <a:t>step after </a:t>
            </a:r>
            <a:r>
              <a:rPr sz="3200" spc="-10" dirty="0">
                <a:latin typeface="Arial"/>
                <a:cs typeface="Arial"/>
              </a:rPr>
              <a:t>pleadings are  completed</a:t>
            </a:r>
            <a:endParaRPr sz="3200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Attempt to </a:t>
            </a:r>
            <a:r>
              <a:rPr sz="3200" spc="-10" dirty="0">
                <a:latin typeface="Arial"/>
                <a:cs typeface="Arial"/>
              </a:rPr>
              <a:t>resolve claim, </a:t>
            </a:r>
            <a:r>
              <a:rPr sz="3200" spc="-5" dirty="0">
                <a:latin typeface="Arial"/>
                <a:cs typeface="Arial"/>
              </a:rPr>
              <a:t>or </a:t>
            </a:r>
            <a:r>
              <a:rPr sz="3200" spc="-10" dirty="0">
                <a:latin typeface="Arial"/>
                <a:cs typeface="Arial"/>
              </a:rPr>
              <a:t>reduce scope  </a:t>
            </a:r>
            <a:r>
              <a:rPr sz="3200" spc="-5" dirty="0">
                <a:latin typeface="Arial"/>
                <a:cs typeface="Arial"/>
              </a:rPr>
              <a:t>of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0" dirty="0" smtClean="0">
                <a:latin typeface="Arial"/>
                <a:cs typeface="Arial"/>
              </a:rPr>
              <a:t>dispute</a:t>
            </a:r>
            <a:endParaRPr lang="en-CA" sz="3200" spc="-10" dirty="0" smtClean="0">
              <a:latin typeface="Arial"/>
              <a:cs typeface="Arial"/>
            </a:endParaRPr>
          </a:p>
          <a:p>
            <a:pPr marL="12065" marR="508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endParaRPr sz="3200" dirty="0">
              <a:latin typeface="Arial"/>
              <a:cs typeface="Arial"/>
            </a:endParaRPr>
          </a:p>
          <a:p>
            <a:pPr marL="12065" marR="40894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55600" algn="l"/>
              </a:tabLst>
            </a:pPr>
            <a:r>
              <a:rPr lang="en-CA" sz="3200" b="1" spc="-5" dirty="0" smtClean="0">
                <a:solidFill>
                  <a:srgbClr val="002060"/>
                </a:solidFill>
                <a:latin typeface="Arial"/>
                <a:cs typeface="Arial"/>
              </a:rPr>
              <a:t>Client</a:t>
            </a:r>
            <a:r>
              <a:rPr sz="3200" b="1" spc="-10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002060"/>
                </a:solidFill>
                <a:latin typeface="Arial"/>
                <a:cs typeface="Arial"/>
              </a:rPr>
              <a:t>Role</a:t>
            </a:r>
            <a:r>
              <a:rPr sz="3200" spc="-1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CA" sz="3200" spc="-10" dirty="0">
                <a:solidFill>
                  <a:srgbClr val="002060"/>
                </a:solidFill>
                <a:latin typeface="Arial"/>
                <a:cs typeface="Arial"/>
              </a:rPr>
              <a:t>P</a:t>
            </a:r>
            <a:r>
              <a:rPr sz="3200" spc="-10" dirty="0" err="1" smtClean="0">
                <a:solidFill>
                  <a:srgbClr val="002060"/>
                </a:solidFill>
                <a:latin typeface="Arial"/>
                <a:cs typeface="Arial"/>
              </a:rPr>
              <a:t>repare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 with </a:t>
            </a:r>
            <a:r>
              <a:rPr sz="3200" spc="-10" dirty="0">
                <a:solidFill>
                  <a:srgbClr val="002060"/>
                </a:solidFill>
                <a:latin typeface="Arial"/>
                <a:cs typeface="Arial"/>
              </a:rPr>
              <a:t>counsel </a:t>
            </a:r>
            <a:r>
              <a:rPr sz="3200" spc="-5" dirty="0" smtClean="0">
                <a:solidFill>
                  <a:srgbClr val="002060"/>
                </a:solidFill>
                <a:latin typeface="Arial"/>
                <a:cs typeface="Arial"/>
              </a:rPr>
              <a:t>and </a:t>
            </a:r>
            <a:r>
              <a:rPr sz="3200" spc="-10" dirty="0">
                <a:solidFill>
                  <a:srgbClr val="002060"/>
                </a:solidFill>
                <a:latin typeface="Arial"/>
                <a:cs typeface="Arial"/>
              </a:rPr>
              <a:t>attend</a:t>
            </a:r>
            <a:r>
              <a:rPr sz="3200" spc="-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3200" spc="-10" dirty="0" smtClean="0">
                <a:solidFill>
                  <a:srgbClr val="002060"/>
                </a:solidFill>
                <a:latin typeface="Arial"/>
                <a:cs typeface="Arial"/>
              </a:rPr>
              <a:t>mediation</a:t>
            </a:r>
            <a:endParaRPr sz="320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483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93360" y="457200"/>
            <a:ext cx="6930328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CA" spc="-5" dirty="0" smtClean="0"/>
              <a:t>Document Production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993901" y="1371600"/>
            <a:ext cx="8226299" cy="483016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702310" indent="-342900">
              <a:lnSpc>
                <a:spcPts val="2590"/>
              </a:lnSpc>
              <a:spcBef>
                <a:spcPts val="6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sz="3200" spc="-5" dirty="0">
                <a:latin typeface="Arial" panose="020B0604020202020204" pitchFamily="34" charset="0"/>
                <a:cs typeface="Arial" panose="020B0604020202020204" pitchFamily="34" charset="0"/>
              </a:rPr>
              <a:t>documents “</a:t>
            </a:r>
            <a:r>
              <a:rPr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en-CA"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to a matter in issue”</a:t>
            </a:r>
            <a:r>
              <a:rPr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CA" sz="3200" spc="-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lnSpc>
                <a:spcPct val="100000"/>
              </a:lnSpc>
              <a:spcBef>
                <a:spcPts val="2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Obligation </a:t>
            </a:r>
            <a:r>
              <a:rPr sz="3200" spc="-5" dirty="0">
                <a:latin typeface="Arial" panose="020B0604020202020204" pitchFamily="34" charset="0"/>
                <a:cs typeface="Arial" panose="020B0604020202020204" pitchFamily="34" charset="0"/>
              </a:rPr>
              <a:t>to preserve</a:t>
            </a:r>
            <a:r>
              <a:rPr sz="320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endParaRPr lang="en-CA" sz="32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290"/>
              </a:spcBef>
              <a:tabLst>
                <a:tab pos="354965" algn="l"/>
                <a:tab pos="355600" algn="l"/>
              </a:tabLst>
            </a:pP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-635">
              <a:lnSpc>
                <a:spcPct val="90300"/>
              </a:lnSpc>
              <a:spcBef>
                <a:spcPts val="1590"/>
              </a:spcBef>
            </a:pPr>
            <a:r>
              <a:rPr lang="en-CA" sz="3200" b="1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</a:t>
            </a:r>
            <a:r>
              <a:rPr sz="3200" b="1" spc="-1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r>
              <a:rPr sz="32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CA" sz="3200" spc="-1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080" indent="-457200">
              <a:lnSpc>
                <a:spcPct val="90300"/>
              </a:lnSpc>
              <a:spcBef>
                <a:spcPts val="1590"/>
              </a:spcBef>
              <a:buFont typeface="Arial" panose="020B0604020202020204" pitchFamily="34" charset="0"/>
              <a:buChar char="•"/>
            </a:pPr>
            <a:r>
              <a:rPr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 </a:t>
            </a:r>
            <a:r>
              <a:rPr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3200" spc="-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provide </a:t>
            </a:r>
            <a:r>
              <a:rPr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en-CA" sz="3200" spc="-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(including electronic files</a:t>
            </a:r>
            <a:r>
              <a:rPr lang="en-CA"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spc="-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</a:t>
            </a:r>
            <a:endParaRPr lang="en-CA" sz="3200" spc="-5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080" indent="-457200">
              <a:lnSpc>
                <a:spcPct val="90300"/>
              </a:lnSpc>
              <a:spcBef>
                <a:spcPts val="1590"/>
              </a:spcBef>
              <a:buFont typeface="Arial" panose="020B0604020202020204" pitchFamily="34" charset="0"/>
              <a:buChar char="•"/>
            </a:pPr>
            <a:r>
              <a:rPr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sz="3200" spc="-5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 to preserve records </a:t>
            </a:r>
            <a:endParaRPr lang="en-CA" sz="3200" spc="-5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9265" marR="5080" indent="-457200">
              <a:lnSpc>
                <a:spcPct val="90300"/>
              </a:lnSpc>
              <a:spcBef>
                <a:spcPts val="1590"/>
              </a:spcBef>
              <a:buFont typeface="Arial" panose="020B0604020202020204" pitchFamily="34" charset="0"/>
              <a:buChar char="•"/>
            </a:pPr>
            <a:r>
              <a:rPr lang="en-CA"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Swear </a:t>
            </a:r>
            <a:r>
              <a:rPr lang="en-CA" sz="3200" spc="-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Affidavit of Documents</a:t>
            </a:r>
            <a:endParaRPr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101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9226" y="381000"/>
            <a:ext cx="3619501" cy="75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CA" spc="-5" dirty="0" smtClean="0"/>
              <a:t>Questioning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38200" y="1138002"/>
            <a:ext cx="8759698" cy="52238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buChar char="•"/>
              <a:tabLst>
                <a:tab pos="354965" algn="l"/>
                <a:tab pos="355600" algn="l"/>
              </a:tabLst>
            </a:pPr>
            <a:r>
              <a:rPr lang="en-CA"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Obligation to answer</a:t>
            </a:r>
            <a:r>
              <a:rPr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spc="-5" dirty="0">
                <a:latin typeface="Arial" panose="020B0604020202020204" pitchFamily="34" charset="0"/>
                <a:cs typeface="Arial" panose="020B0604020202020204" pitchFamily="34" charset="0"/>
              </a:rPr>
              <a:t>relevant questions </a:t>
            </a:r>
            <a:endParaRPr lang="en-CA" sz="3200" spc="-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buChar char="•"/>
              <a:tabLst>
                <a:tab pos="354965" algn="l"/>
                <a:tab pos="355600" algn="l"/>
              </a:tabLst>
            </a:pPr>
            <a:r>
              <a:rPr lang="en-CA"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en-CA" sz="3200" spc="4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3200" spc="-10" dirty="0">
                <a:latin typeface="Arial" panose="020B0604020202020204" pitchFamily="34" charset="0"/>
                <a:cs typeface="Arial" panose="020B0604020202020204" pitchFamily="34" charset="0"/>
              </a:rPr>
              <a:t>oath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900">
              <a:buChar char="•"/>
              <a:tabLst>
                <a:tab pos="354965" algn="l"/>
                <a:tab pos="355600" algn="l"/>
              </a:tabLst>
            </a:pPr>
            <a:r>
              <a:rPr lang="en-CA" sz="3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for Undertakings </a:t>
            </a:r>
            <a:endParaRPr lang="en-CA" sz="32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tabLst>
                <a:tab pos="354965" algn="l"/>
                <a:tab pos="355600" algn="l"/>
              </a:tabLst>
            </a:pPr>
            <a:endParaRPr lang="en-CA" sz="3200" spc="-5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5080">
              <a:lnSpc>
                <a:spcPct val="90300"/>
              </a:lnSpc>
              <a:spcBef>
                <a:spcPts val="1590"/>
              </a:spcBef>
              <a:tabLst>
                <a:tab pos="354965" algn="l"/>
                <a:tab pos="355600" algn="l"/>
              </a:tabLst>
            </a:pPr>
            <a:r>
              <a:rPr lang="en-CA" sz="3200" b="1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</a:t>
            </a:r>
            <a:r>
              <a:rPr sz="3200" b="1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Role:</a:t>
            </a:r>
          </a:p>
          <a:p>
            <a:pPr marL="355600" marR="5080" indent="-342900">
              <a:lnSpc>
                <a:spcPct val="90300"/>
              </a:lnSpc>
              <a:spcBef>
                <a:spcPts val="1590"/>
              </a:spcBef>
              <a:buFontTx/>
              <a:buChar char="•"/>
              <a:tabLst>
                <a:tab pos="354965" algn="l"/>
                <a:tab pos="355600" algn="l"/>
              </a:tabLst>
            </a:pPr>
            <a:r>
              <a:rPr lang="en-US" sz="32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Obligation to inform yourself of material facts</a:t>
            </a:r>
          </a:p>
          <a:p>
            <a:pPr marL="355600" marR="5080" indent="-342900">
              <a:lnSpc>
                <a:spcPct val="90300"/>
              </a:lnSpc>
              <a:spcBef>
                <a:spcPts val="15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documents </a:t>
            </a:r>
            <a:endParaRPr lang="en-CA" sz="3200" spc="-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90300"/>
              </a:lnSpc>
              <a:spcBef>
                <a:spcPts val="15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Attend questioning</a:t>
            </a:r>
          </a:p>
          <a:p>
            <a:pPr marL="354965" marR="5080" indent="-342900">
              <a:lnSpc>
                <a:spcPct val="90300"/>
              </a:lnSpc>
              <a:spcBef>
                <a:spcPts val="15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 out information to answer </a:t>
            </a:r>
            <a:r>
              <a:rPr lang="en-CA" sz="3200" spc="-1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3200" spc="-1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ndertakings</a:t>
            </a:r>
            <a:endParaRPr sz="3200" spc="-1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7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item.xml>��< ? x m l   v e r s i o n = " 1 . 0 "   e n c o d i n g = " u t f - 1 6 " ? >  
 < p r o p e r t i e s   x m l n s = " h t t p : / / w w w . i m a n a g e . c o m / w o r k / x m l s c h e m a " >  
     < d o c u m e n t i d > L e g a l 1 ! 1 1 2 1 2 5 9 2 . 1 < / d o c u m e n t i d >  
     < s e n d e r i d > E M A G E R < / s e n d e r i d >  
     < s e n d e r e m a i l > E M A G E R @ M C D O U G A L L G A U L E Y . C O M < / s e n d e r e m a i l >  
     < l a s t m o d i f i e d > 2 0 2 4 - 0 2 - 2 8 T 1 7 : 2 5 : 1 0 . 0 0 0 0 0 0 0 - 0 6 : 0 0 < / l a s t m o d i f i e d >  
     < d a t a b a s e > L e g a l 1 < / d a t a b a s e >  
 < / p r o p e r t i e s > 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6237</TotalTime>
  <Words>868</Words>
  <Application>Microsoft Office PowerPoint</Application>
  <PresentationFormat>Custom</PresentationFormat>
  <Paragraphs>145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Times New Roman</vt:lpstr>
      <vt:lpstr>Default Design</vt:lpstr>
      <vt:lpstr>When a Claim Comes:  Strategies For Effective  Outcomes</vt:lpstr>
      <vt:lpstr>Overview of Presentation</vt:lpstr>
      <vt:lpstr>The Civil Courts in Saskatchewan</vt:lpstr>
      <vt:lpstr>Mediation / Arbitration</vt:lpstr>
      <vt:lpstr>Steps in a Civil Claim</vt:lpstr>
      <vt:lpstr>Pleadings</vt:lpstr>
      <vt:lpstr>Mediation</vt:lpstr>
      <vt:lpstr>Document Production</vt:lpstr>
      <vt:lpstr>Questioning</vt:lpstr>
      <vt:lpstr>Summary Judgment</vt:lpstr>
      <vt:lpstr>Pre-Trial Conference</vt:lpstr>
      <vt:lpstr>Trial</vt:lpstr>
      <vt:lpstr>What is a limitation period?</vt:lpstr>
      <vt:lpstr>Basic Limitation Period</vt:lpstr>
      <vt:lpstr>Why do we need a limitation period?</vt:lpstr>
      <vt:lpstr>Reasons to Avoid Litigation</vt:lpstr>
      <vt:lpstr>Typical Causes of Action</vt:lpstr>
      <vt:lpstr>Strategies to Improve Chances of  Successful Outcome:  Documentation</vt:lpstr>
      <vt:lpstr>PowerPoint Presentation</vt:lpstr>
      <vt:lpstr>Strategies to Improve Chances  Of Successful Outcome:  Document Retention</vt:lpstr>
      <vt:lpstr>Strategies to Improve Chances of  Successful Outcome: Best Practices</vt:lpstr>
      <vt:lpstr>Strategies to Improve Chances  of Successful Outcome:   Contractual Protections</vt:lpstr>
      <vt:lpstr>Take Away Messages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PowerPoint Presentation.pptx</dc:title>
  <dc:creator>A014857</dc:creator>
  <cp:lastModifiedBy>Mager, Eric</cp:lastModifiedBy>
  <cp:revision>48</cp:revision>
  <dcterms:created xsi:type="dcterms:W3CDTF">2023-09-12T21:55:55Z</dcterms:created>
  <dcterms:modified xsi:type="dcterms:W3CDTF">2024-02-28T23:25:10Z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2016-12-05T00:00:00Z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2023-09-12T00:00:00Z</vt:filetime>
  </property>
</Properties>
</file>