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21"/>
  </p:notesMasterIdLst>
  <p:sldIdLst>
    <p:sldId id="256" r:id="rId2"/>
    <p:sldId id="299" r:id="rId3"/>
    <p:sldId id="278" r:id="rId4"/>
    <p:sldId id="277" r:id="rId5"/>
    <p:sldId id="304" r:id="rId6"/>
    <p:sldId id="303" r:id="rId7"/>
    <p:sldId id="306" r:id="rId8"/>
    <p:sldId id="314" r:id="rId9"/>
    <p:sldId id="321" r:id="rId10"/>
    <p:sldId id="307" r:id="rId11"/>
    <p:sldId id="309" r:id="rId12"/>
    <p:sldId id="308" r:id="rId13"/>
    <p:sldId id="319" r:id="rId14"/>
    <p:sldId id="311" r:id="rId15"/>
    <p:sldId id="287" r:id="rId16"/>
    <p:sldId id="289" r:id="rId17"/>
    <p:sldId id="320" r:id="rId18"/>
    <p:sldId id="322" r:id="rId19"/>
    <p:sldId id="28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6130"/>
    <a:srgbClr val="F05223"/>
    <a:srgbClr val="002161"/>
    <a:srgbClr val="FDFAEB"/>
    <a:srgbClr val="F8F4E1"/>
    <a:srgbClr val="F8F5E2"/>
    <a:srgbClr val="FBF8E7"/>
    <a:srgbClr val="FDFBEC"/>
    <a:srgbClr val="FCF9E8"/>
    <a:srgbClr val="E7F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C9DF73-FBD1-42B5-81F6-7340FD0524A2}" v="1502" dt="2024-03-15T22:46:07.8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410" autoAdjust="0"/>
  </p:normalViewPr>
  <p:slideViewPr>
    <p:cSldViewPr snapToGrid="0">
      <p:cViewPr varScale="1">
        <p:scale>
          <a:sx n="62" d="100"/>
          <a:sy n="62" d="100"/>
        </p:scale>
        <p:origin x="498" y="6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49B0C9-8C7E-4865-9B16-281D1624D30C}" type="datetimeFigureOut">
              <a:rPr lang="en-CA" smtClean="0"/>
              <a:t>2024-03-19</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DB2CDD-B74A-4349-8332-1882D8838432}" type="slidenum">
              <a:rPr lang="en-CA" smtClean="0"/>
              <a:t>‹#›</a:t>
            </a:fld>
            <a:endParaRPr lang="en-CA" dirty="0"/>
          </a:p>
        </p:txBody>
      </p:sp>
    </p:spTree>
    <p:extLst>
      <p:ext uri="{BB962C8B-B14F-4D97-AF65-F5344CB8AC3E}">
        <p14:creationId xmlns:p14="http://schemas.microsoft.com/office/powerpoint/2010/main" val="218640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My name is Brandon Smith and I’m the co-founder of Quibbit Inc. and we’re here to make vehicle servicing simple. </a:t>
            </a:r>
            <a:endParaRPr lang="en-CA" dirty="0"/>
          </a:p>
        </p:txBody>
      </p:sp>
      <p:sp>
        <p:nvSpPr>
          <p:cNvPr id="4" name="Slide Number Placeholder 3"/>
          <p:cNvSpPr>
            <a:spLocks noGrp="1"/>
          </p:cNvSpPr>
          <p:nvPr>
            <p:ph type="sldNum" sz="quarter" idx="5"/>
          </p:nvPr>
        </p:nvSpPr>
        <p:spPr/>
        <p:txBody>
          <a:bodyPr/>
          <a:lstStyle/>
          <a:p>
            <a:fld id="{ECDB2CDD-B74A-4349-8332-1882D8838432}" type="slidenum">
              <a:rPr lang="en-CA" smtClean="0"/>
              <a:t>1</a:t>
            </a:fld>
            <a:endParaRPr lang="en-CA" dirty="0"/>
          </a:p>
        </p:txBody>
      </p:sp>
    </p:spTree>
    <p:extLst>
      <p:ext uri="{BB962C8B-B14F-4D97-AF65-F5344CB8AC3E}">
        <p14:creationId xmlns:p14="http://schemas.microsoft.com/office/powerpoint/2010/main" val="2755431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image was generated using adobe firefly</a:t>
            </a:r>
          </a:p>
        </p:txBody>
      </p:sp>
      <p:sp>
        <p:nvSpPr>
          <p:cNvPr id="4" name="Slide Number Placeholder 3"/>
          <p:cNvSpPr>
            <a:spLocks noGrp="1"/>
          </p:cNvSpPr>
          <p:nvPr>
            <p:ph type="sldNum" sz="quarter" idx="5"/>
          </p:nvPr>
        </p:nvSpPr>
        <p:spPr/>
        <p:txBody>
          <a:bodyPr/>
          <a:lstStyle/>
          <a:p>
            <a:fld id="{ECDB2CDD-B74A-4349-8332-1882D8838432}" type="slidenum">
              <a:rPr lang="en-CA" smtClean="0"/>
              <a:t>11</a:t>
            </a:fld>
            <a:endParaRPr lang="en-CA" dirty="0"/>
          </a:p>
        </p:txBody>
      </p:sp>
    </p:spTree>
    <p:extLst>
      <p:ext uri="{BB962C8B-B14F-4D97-AF65-F5344CB8AC3E}">
        <p14:creationId xmlns:p14="http://schemas.microsoft.com/office/powerpoint/2010/main" val="2733623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prompts shown go from ambiguous to non-ambiguous.</a:t>
            </a:r>
          </a:p>
        </p:txBody>
      </p:sp>
      <p:sp>
        <p:nvSpPr>
          <p:cNvPr id="4" name="Slide Number Placeholder 3"/>
          <p:cNvSpPr>
            <a:spLocks noGrp="1"/>
          </p:cNvSpPr>
          <p:nvPr>
            <p:ph type="sldNum" sz="quarter" idx="5"/>
          </p:nvPr>
        </p:nvSpPr>
        <p:spPr/>
        <p:txBody>
          <a:bodyPr/>
          <a:lstStyle/>
          <a:p>
            <a:fld id="{ECDB2CDD-B74A-4349-8332-1882D8838432}" type="slidenum">
              <a:rPr lang="en-CA" smtClean="0"/>
              <a:t>12</a:t>
            </a:fld>
            <a:endParaRPr lang="en-CA" dirty="0"/>
          </a:p>
        </p:txBody>
      </p:sp>
    </p:spTree>
    <p:extLst>
      <p:ext uri="{BB962C8B-B14F-4D97-AF65-F5344CB8AC3E}">
        <p14:creationId xmlns:p14="http://schemas.microsoft.com/office/powerpoint/2010/main" val="4242744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prompts shown go from ambiguous to non-ambiguous.</a:t>
            </a:r>
          </a:p>
        </p:txBody>
      </p:sp>
      <p:sp>
        <p:nvSpPr>
          <p:cNvPr id="4" name="Slide Number Placeholder 3"/>
          <p:cNvSpPr>
            <a:spLocks noGrp="1"/>
          </p:cNvSpPr>
          <p:nvPr>
            <p:ph type="sldNum" sz="quarter" idx="5"/>
          </p:nvPr>
        </p:nvSpPr>
        <p:spPr/>
        <p:txBody>
          <a:bodyPr/>
          <a:lstStyle/>
          <a:p>
            <a:fld id="{ECDB2CDD-B74A-4349-8332-1882D8838432}" type="slidenum">
              <a:rPr lang="en-CA" smtClean="0"/>
              <a:t>13</a:t>
            </a:fld>
            <a:endParaRPr lang="en-CA" dirty="0"/>
          </a:p>
        </p:txBody>
      </p:sp>
    </p:spTree>
    <p:extLst>
      <p:ext uri="{BB962C8B-B14F-4D97-AF65-F5344CB8AC3E}">
        <p14:creationId xmlns:p14="http://schemas.microsoft.com/office/powerpoint/2010/main" val="225676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CDB2CDD-B74A-4349-8332-1882D8838432}" type="slidenum">
              <a:rPr lang="en-CA" smtClean="0"/>
              <a:t>14</a:t>
            </a:fld>
            <a:endParaRPr lang="en-CA" dirty="0"/>
          </a:p>
        </p:txBody>
      </p:sp>
    </p:spTree>
    <p:extLst>
      <p:ext uri="{BB962C8B-B14F-4D97-AF65-F5344CB8AC3E}">
        <p14:creationId xmlns:p14="http://schemas.microsoft.com/office/powerpoint/2010/main" val="1893742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1 – set the foundation for addressing site issues with appropriate APEC and COPC analysis. Automation of this process with </a:t>
            </a:r>
            <a:endParaRPr lang="en-CA" dirty="0"/>
          </a:p>
        </p:txBody>
      </p:sp>
      <p:sp>
        <p:nvSpPr>
          <p:cNvPr id="4" name="Slide Number Placeholder 3"/>
          <p:cNvSpPr>
            <a:spLocks noGrp="1"/>
          </p:cNvSpPr>
          <p:nvPr>
            <p:ph type="sldNum" sz="quarter" idx="5"/>
          </p:nvPr>
        </p:nvSpPr>
        <p:spPr/>
        <p:txBody>
          <a:bodyPr/>
          <a:lstStyle/>
          <a:p>
            <a:fld id="{ECDB2CDD-B74A-4349-8332-1882D8838432}" type="slidenum">
              <a:rPr lang="en-CA" smtClean="0"/>
              <a:t>15</a:t>
            </a:fld>
            <a:endParaRPr lang="en-CA" dirty="0"/>
          </a:p>
        </p:txBody>
      </p:sp>
    </p:spTree>
    <p:extLst>
      <p:ext uri="{BB962C8B-B14F-4D97-AF65-F5344CB8AC3E}">
        <p14:creationId xmlns:p14="http://schemas.microsoft.com/office/powerpoint/2010/main" val="941536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1 – set the foundation for addressing site issues with appropriate APEC and COPC analysis. Automation of this process with </a:t>
            </a:r>
            <a:endParaRPr lang="en-CA" dirty="0"/>
          </a:p>
        </p:txBody>
      </p:sp>
      <p:sp>
        <p:nvSpPr>
          <p:cNvPr id="4" name="Slide Number Placeholder 3"/>
          <p:cNvSpPr>
            <a:spLocks noGrp="1"/>
          </p:cNvSpPr>
          <p:nvPr>
            <p:ph type="sldNum" sz="quarter" idx="5"/>
          </p:nvPr>
        </p:nvSpPr>
        <p:spPr/>
        <p:txBody>
          <a:bodyPr/>
          <a:lstStyle/>
          <a:p>
            <a:fld id="{ECDB2CDD-B74A-4349-8332-1882D8838432}" type="slidenum">
              <a:rPr lang="en-CA" smtClean="0"/>
              <a:t>16</a:t>
            </a:fld>
            <a:endParaRPr lang="en-CA" dirty="0"/>
          </a:p>
        </p:txBody>
      </p:sp>
    </p:spTree>
    <p:extLst>
      <p:ext uri="{BB962C8B-B14F-4D97-AF65-F5344CB8AC3E}">
        <p14:creationId xmlns:p14="http://schemas.microsoft.com/office/powerpoint/2010/main" val="3763911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Example of a basic prompt to make a cross section. The prompt can be revised for more details. Just showing the capabilities and potential with using AI</a:t>
            </a:r>
          </a:p>
        </p:txBody>
      </p:sp>
      <p:sp>
        <p:nvSpPr>
          <p:cNvPr id="4" name="Slide Number Placeholder 3"/>
          <p:cNvSpPr>
            <a:spLocks noGrp="1"/>
          </p:cNvSpPr>
          <p:nvPr>
            <p:ph type="sldNum" sz="quarter" idx="5"/>
          </p:nvPr>
        </p:nvSpPr>
        <p:spPr/>
        <p:txBody>
          <a:bodyPr/>
          <a:lstStyle/>
          <a:p>
            <a:fld id="{ECDB2CDD-B74A-4349-8332-1882D8838432}" type="slidenum">
              <a:rPr lang="en-CA" smtClean="0"/>
              <a:t>17</a:t>
            </a:fld>
            <a:endParaRPr lang="en-CA" dirty="0"/>
          </a:p>
        </p:txBody>
      </p:sp>
    </p:spTree>
    <p:extLst>
      <p:ext uri="{BB962C8B-B14F-4D97-AF65-F5344CB8AC3E}">
        <p14:creationId xmlns:p14="http://schemas.microsoft.com/office/powerpoint/2010/main" val="152570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1 – set the foundation for addressing site issues with appropriate APEC and COPC analysis. Automation of this process with </a:t>
            </a:r>
            <a:endParaRPr lang="en-CA" dirty="0"/>
          </a:p>
        </p:txBody>
      </p:sp>
      <p:sp>
        <p:nvSpPr>
          <p:cNvPr id="4" name="Slide Number Placeholder 3"/>
          <p:cNvSpPr>
            <a:spLocks noGrp="1"/>
          </p:cNvSpPr>
          <p:nvPr>
            <p:ph type="sldNum" sz="quarter" idx="5"/>
          </p:nvPr>
        </p:nvSpPr>
        <p:spPr/>
        <p:txBody>
          <a:bodyPr/>
          <a:lstStyle/>
          <a:p>
            <a:fld id="{ECDB2CDD-B74A-4349-8332-1882D8838432}" type="slidenum">
              <a:rPr lang="en-CA" smtClean="0"/>
              <a:t>18</a:t>
            </a:fld>
            <a:endParaRPr lang="en-CA" dirty="0"/>
          </a:p>
        </p:txBody>
      </p:sp>
    </p:spTree>
    <p:extLst>
      <p:ext uri="{BB962C8B-B14F-4D97-AF65-F5344CB8AC3E}">
        <p14:creationId xmlns:p14="http://schemas.microsoft.com/office/powerpoint/2010/main" val="362490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1 – set the foundation for addressing site issues with appropriate APEC and COPC analysis. Automation of this process with </a:t>
            </a:r>
            <a:endParaRPr lang="en-CA" dirty="0"/>
          </a:p>
        </p:txBody>
      </p:sp>
      <p:sp>
        <p:nvSpPr>
          <p:cNvPr id="4" name="Slide Number Placeholder 3"/>
          <p:cNvSpPr>
            <a:spLocks noGrp="1"/>
          </p:cNvSpPr>
          <p:nvPr>
            <p:ph type="sldNum" sz="quarter" idx="5"/>
          </p:nvPr>
        </p:nvSpPr>
        <p:spPr/>
        <p:txBody>
          <a:bodyPr/>
          <a:lstStyle/>
          <a:p>
            <a:fld id="{ECDB2CDD-B74A-4349-8332-1882D8838432}" type="slidenum">
              <a:rPr lang="en-CA" smtClean="0"/>
              <a:t>19</a:t>
            </a:fld>
            <a:endParaRPr lang="en-CA" dirty="0"/>
          </a:p>
        </p:txBody>
      </p:sp>
    </p:spTree>
    <p:extLst>
      <p:ext uri="{BB962C8B-B14F-4D97-AF65-F5344CB8AC3E}">
        <p14:creationId xmlns:p14="http://schemas.microsoft.com/office/powerpoint/2010/main" val="4187146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Mention here that AI is a major shift in technology moment in history. Similar to when everyone had to transition from fax to email. NOTE that this is a AI generated image of a fax machine…. And comment </a:t>
            </a:r>
            <a:r>
              <a:rPr lang="en-CA" dirty="0" err="1"/>
              <a:t>thawht</a:t>
            </a:r>
            <a:r>
              <a:rPr lang="en-CA" dirty="0"/>
              <a:t> every image in this presentation is AI generated….which means that there is no imagery copyright requirement and it certainly makes things simpler.</a:t>
            </a:r>
          </a:p>
        </p:txBody>
      </p:sp>
      <p:sp>
        <p:nvSpPr>
          <p:cNvPr id="4" name="Slide Number Placeholder 3"/>
          <p:cNvSpPr>
            <a:spLocks noGrp="1"/>
          </p:cNvSpPr>
          <p:nvPr>
            <p:ph type="sldNum" sz="quarter" idx="5"/>
          </p:nvPr>
        </p:nvSpPr>
        <p:spPr/>
        <p:txBody>
          <a:bodyPr/>
          <a:lstStyle/>
          <a:p>
            <a:fld id="{ECDB2CDD-B74A-4349-8332-1882D8838432}" type="slidenum">
              <a:rPr lang="en-CA" smtClean="0"/>
              <a:t>3</a:t>
            </a:fld>
            <a:endParaRPr lang="en-CA" dirty="0"/>
          </a:p>
        </p:txBody>
      </p:sp>
    </p:spTree>
    <p:extLst>
      <p:ext uri="{BB962C8B-B14F-4D97-AF65-F5344CB8AC3E}">
        <p14:creationId xmlns:p14="http://schemas.microsoft.com/office/powerpoint/2010/main" val="348226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CDB2CDD-B74A-4349-8332-1882D8838432}" type="slidenum">
              <a:rPr lang="en-CA" smtClean="0"/>
              <a:t>4</a:t>
            </a:fld>
            <a:endParaRPr lang="en-CA" dirty="0"/>
          </a:p>
        </p:txBody>
      </p:sp>
    </p:spTree>
    <p:extLst>
      <p:ext uri="{BB962C8B-B14F-4D97-AF65-F5344CB8AC3E}">
        <p14:creationId xmlns:p14="http://schemas.microsoft.com/office/powerpoint/2010/main" val="3506172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CDB2CDD-B74A-4349-8332-1882D8838432}" type="slidenum">
              <a:rPr lang="en-CA" smtClean="0"/>
              <a:t>5</a:t>
            </a:fld>
            <a:endParaRPr lang="en-CA" dirty="0"/>
          </a:p>
        </p:txBody>
      </p:sp>
    </p:spTree>
    <p:extLst>
      <p:ext uri="{BB962C8B-B14F-4D97-AF65-F5344CB8AC3E}">
        <p14:creationId xmlns:p14="http://schemas.microsoft.com/office/powerpoint/2010/main" val="124316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CDB2CDD-B74A-4349-8332-1882D8838432}" type="slidenum">
              <a:rPr lang="en-CA" smtClean="0"/>
              <a:t>6</a:t>
            </a:fld>
            <a:endParaRPr lang="en-CA" dirty="0"/>
          </a:p>
        </p:txBody>
      </p:sp>
    </p:spTree>
    <p:extLst>
      <p:ext uri="{BB962C8B-B14F-4D97-AF65-F5344CB8AC3E}">
        <p14:creationId xmlns:p14="http://schemas.microsoft.com/office/powerpoint/2010/main" val="1085491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CDB2CDD-B74A-4349-8332-1882D8838432}" type="slidenum">
              <a:rPr lang="en-CA" smtClean="0"/>
              <a:t>7</a:t>
            </a:fld>
            <a:endParaRPr lang="en-CA" dirty="0"/>
          </a:p>
        </p:txBody>
      </p:sp>
    </p:spTree>
    <p:extLst>
      <p:ext uri="{BB962C8B-B14F-4D97-AF65-F5344CB8AC3E}">
        <p14:creationId xmlns:p14="http://schemas.microsoft.com/office/powerpoint/2010/main" val="373048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CDB2CDD-B74A-4349-8332-1882D8838432}" type="slidenum">
              <a:rPr lang="en-CA" smtClean="0"/>
              <a:t>8</a:t>
            </a:fld>
            <a:endParaRPr lang="en-CA" dirty="0"/>
          </a:p>
        </p:txBody>
      </p:sp>
    </p:spTree>
    <p:extLst>
      <p:ext uri="{BB962C8B-B14F-4D97-AF65-F5344CB8AC3E}">
        <p14:creationId xmlns:p14="http://schemas.microsoft.com/office/powerpoint/2010/main" val="2581167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Torch, </a:t>
            </a:r>
            <a:r>
              <a:rPr lang="en-CA" dirty="0" err="1"/>
              <a:t>Tenserflow</a:t>
            </a:r>
            <a:r>
              <a:rPr lang="en-CA" dirty="0"/>
              <a:t> others.</a:t>
            </a:r>
          </a:p>
        </p:txBody>
      </p:sp>
      <p:sp>
        <p:nvSpPr>
          <p:cNvPr id="4" name="Slide Number Placeholder 3"/>
          <p:cNvSpPr>
            <a:spLocks noGrp="1"/>
          </p:cNvSpPr>
          <p:nvPr>
            <p:ph type="sldNum" sz="quarter" idx="5"/>
          </p:nvPr>
        </p:nvSpPr>
        <p:spPr/>
        <p:txBody>
          <a:bodyPr/>
          <a:lstStyle/>
          <a:p>
            <a:fld id="{ECDB2CDD-B74A-4349-8332-1882D8838432}" type="slidenum">
              <a:rPr lang="en-CA" smtClean="0"/>
              <a:t>9</a:t>
            </a:fld>
            <a:endParaRPr lang="en-CA" dirty="0"/>
          </a:p>
        </p:txBody>
      </p:sp>
    </p:spTree>
    <p:extLst>
      <p:ext uri="{BB962C8B-B14F-4D97-AF65-F5344CB8AC3E}">
        <p14:creationId xmlns:p14="http://schemas.microsoft.com/office/powerpoint/2010/main" val="2517482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Asterisks are free ones</a:t>
            </a:r>
          </a:p>
        </p:txBody>
      </p:sp>
      <p:sp>
        <p:nvSpPr>
          <p:cNvPr id="4" name="Slide Number Placeholder 3"/>
          <p:cNvSpPr>
            <a:spLocks noGrp="1"/>
          </p:cNvSpPr>
          <p:nvPr>
            <p:ph type="sldNum" sz="quarter" idx="5"/>
          </p:nvPr>
        </p:nvSpPr>
        <p:spPr/>
        <p:txBody>
          <a:bodyPr/>
          <a:lstStyle/>
          <a:p>
            <a:fld id="{ECDB2CDD-B74A-4349-8332-1882D8838432}" type="slidenum">
              <a:rPr lang="en-CA" smtClean="0"/>
              <a:t>10</a:t>
            </a:fld>
            <a:endParaRPr lang="en-CA" dirty="0"/>
          </a:p>
        </p:txBody>
      </p:sp>
    </p:spTree>
    <p:extLst>
      <p:ext uri="{BB962C8B-B14F-4D97-AF65-F5344CB8AC3E}">
        <p14:creationId xmlns:p14="http://schemas.microsoft.com/office/powerpoint/2010/main" val="298265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1248290026"/>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E8B1C-86EF-43CF-8304-249481088644}" type="datetimeFigureOut">
              <a:rPr lang="en-US" smtClean="0"/>
              <a:pPr/>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034837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E8B1C-86EF-43CF-8304-249481088644}" type="datetimeFigureOut">
              <a:rPr lang="en-US" smtClean="0"/>
              <a:pPr/>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1394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E8B1C-86EF-43CF-8304-249481088644}" type="datetimeFigureOut">
              <a:rPr lang="en-US" smtClean="0"/>
              <a:pPr/>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964312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E8B1C-86EF-43CF-8304-249481088644}" type="datetimeFigureOut">
              <a:rPr lang="en-US" smtClean="0"/>
              <a:pPr/>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07372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E8B1C-86EF-43CF-8304-249481088644}" type="datetimeFigureOut">
              <a:rPr lang="en-US" smtClean="0"/>
              <a:pPr/>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768419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682026377"/>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2401594420"/>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2644232359"/>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E8B1C-86EF-43CF-8304-249481088644}" type="datetimeFigureOut">
              <a:rPr lang="en-US" smtClean="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1613443134"/>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3E8B1C-86EF-43CF-8304-249481088644}" type="datetimeFigureOut">
              <a:rPr lang="en-US" smtClean="0"/>
              <a:t>3/19/2024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3719765671"/>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3E8B1C-86EF-43CF-8304-249481088644}" type="datetimeFigureOut">
              <a:rPr lang="en-US" smtClean="0"/>
              <a:t>3/19/2024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384245333"/>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3E8B1C-86EF-43CF-8304-249481088644}" type="datetimeFigureOut">
              <a:rPr lang="en-US" smtClean="0"/>
              <a:t>3/19/2024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291505570"/>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E8B1C-86EF-43CF-8304-249481088644}" type="datetimeFigureOut">
              <a:rPr lang="en-US" smtClean="0"/>
              <a:t>3/19/2024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1496741571"/>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3E8B1C-86EF-43CF-8304-249481088644}" type="datetimeFigureOut">
              <a:rPr lang="en-US" smtClean="0"/>
              <a:t>3/19/2024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2225631232"/>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3E8B1C-86EF-43CF-8304-249481088644}" type="datetimeFigureOut">
              <a:rPr lang="en-US" smtClean="0"/>
              <a:t>3/19/2024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DB2ADC-AF19-4574-8C10-79B5B04FCA27}" type="slidenum">
              <a:rPr lang="en-US" smtClean="0"/>
              <a:t>‹#›</a:t>
            </a:fld>
            <a:endParaRPr lang="en-US" dirty="0"/>
          </a:p>
        </p:txBody>
      </p:sp>
    </p:spTree>
    <p:extLst>
      <p:ext uri="{BB962C8B-B14F-4D97-AF65-F5344CB8AC3E}">
        <p14:creationId xmlns:p14="http://schemas.microsoft.com/office/powerpoint/2010/main" val="1324541484"/>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F3E8B1C-86EF-43CF-8304-249481088644}" type="datetimeFigureOut">
              <a:rPr lang="en-US" smtClean="0"/>
              <a:pPr/>
              <a:t>3/19/2024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3DB2ADC-AF19-4574-8C10-79B5B04FCA27}" type="slidenum">
              <a:rPr lang="en-US" smtClean="0"/>
              <a:pPr/>
              <a:t>‹#›</a:t>
            </a:fld>
            <a:endParaRPr lang="en-US" dirty="0"/>
          </a:p>
        </p:txBody>
      </p:sp>
      <p:pic>
        <p:nvPicPr>
          <p:cNvPr id="11" name="Picture 10" descr="A mountain with snow on it&#10;&#10;Description automatically generated">
            <a:extLst>
              <a:ext uri="{FF2B5EF4-FFF2-40B4-BE49-F238E27FC236}">
                <a16:creationId xmlns:a16="http://schemas.microsoft.com/office/drawing/2014/main" id="{AF693FFB-3B5A-FB62-1434-257569DA2443}"/>
              </a:ext>
            </a:extLst>
          </p:cNvPr>
          <p:cNvPicPr>
            <a:picLocks noChangeAspect="1"/>
          </p:cNvPicPr>
          <p:nvPr userDrawn="1"/>
        </p:nvPicPr>
        <p:blipFill rotWithShape="1">
          <a:blip r:embed="rId18">
            <a:extLst>
              <a:ext uri="{BEBA8EAE-BF5A-486C-A8C5-ECC9F3942E4B}">
                <a14:imgProps xmlns:a14="http://schemas.microsoft.com/office/drawing/2010/main">
                  <a14:imgLayer r:embed="rId19">
                    <a14:imgEffect>
                      <a14:colorTemperature colorTemp="4700"/>
                    </a14:imgEffect>
                    <a14:imgEffect>
                      <a14:brightnessContrast bright="-40000"/>
                    </a14:imgEffect>
                  </a14:imgLayer>
                </a14:imgProps>
              </a:ext>
              <a:ext uri="{28A0092B-C50C-407E-A947-70E740481C1C}">
                <a14:useLocalDpi xmlns:a14="http://schemas.microsoft.com/office/drawing/2010/main" val="0"/>
              </a:ext>
            </a:extLst>
          </a:blip>
          <a:srcRect t="20869" b="36525"/>
          <a:stretch/>
        </p:blipFill>
        <p:spPr>
          <a:xfrm>
            <a:off x="-133165" y="-12271"/>
            <a:ext cx="12410981" cy="1674565"/>
          </a:xfrm>
          <a:prstGeom prst="rect">
            <a:avLst/>
          </a:prstGeom>
        </p:spPr>
      </p:pic>
    </p:spTree>
    <p:extLst>
      <p:ext uri="{BB962C8B-B14F-4D97-AF65-F5344CB8AC3E}">
        <p14:creationId xmlns:p14="http://schemas.microsoft.com/office/powerpoint/2010/main" val="313761545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www.clearsitesolutions.c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FCF775F-E007-3432-0178-6D836A99DCB7}"/>
              </a:ext>
            </a:extLst>
          </p:cNvPr>
          <p:cNvPicPr>
            <a:picLocks noChangeAspect="1"/>
          </p:cNvPicPr>
          <p:nvPr/>
        </p:nvPicPr>
        <p:blipFill>
          <a:blip r:embed="rId3"/>
          <a:stretch>
            <a:fillRect/>
          </a:stretch>
        </p:blipFill>
        <p:spPr>
          <a:xfrm>
            <a:off x="-10391" y="-18087"/>
            <a:ext cx="9518073" cy="6894175"/>
          </a:xfrm>
          <a:prstGeom prst="rect">
            <a:avLst/>
          </a:prstGeom>
        </p:spPr>
      </p:pic>
      <p:sp>
        <p:nvSpPr>
          <p:cNvPr id="29" name="Rectangle 28">
            <a:extLst>
              <a:ext uri="{FF2B5EF4-FFF2-40B4-BE49-F238E27FC236}">
                <a16:creationId xmlns:a16="http://schemas.microsoft.com/office/drawing/2014/main" id="{31695FA4-46B3-2D10-4F16-DFE391C42B30}"/>
              </a:ext>
            </a:extLst>
          </p:cNvPr>
          <p:cNvSpPr/>
          <p:nvPr/>
        </p:nvSpPr>
        <p:spPr>
          <a:xfrm>
            <a:off x="5174673" y="-17688"/>
            <a:ext cx="7017327" cy="6894176"/>
          </a:xfrm>
          <a:prstGeom prst="rect">
            <a:avLst/>
          </a:prstGeom>
          <a:gradFill flip="none" rotWithShape="1">
            <a:gsLst>
              <a:gs pos="1000">
                <a:srgbClr val="FDFAEB"/>
              </a:gs>
              <a:gs pos="49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0" name="TextBox 59">
            <a:extLst>
              <a:ext uri="{FF2B5EF4-FFF2-40B4-BE49-F238E27FC236}">
                <a16:creationId xmlns:a16="http://schemas.microsoft.com/office/drawing/2014/main" id="{1B95F40D-C5D7-5F0B-7FAD-8FD84B477A88}"/>
              </a:ext>
            </a:extLst>
          </p:cNvPr>
          <p:cNvSpPr txBox="1"/>
          <p:nvPr/>
        </p:nvSpPr>
        <p:spPr>
          <a:xfrm>
            <a:off x="3193472" y="6377501"/>
            <a:ext cx="9518072" cy="338554"/>
          </a:xfrm>
          <a:prstGeom prst="rect">
            <a:avLst/>
          </a:prstGeom>
          <a:noFill/>
        </p:spPr>
        <p:txBody>
          <a:bodyPr wrap="square" rtlCol="0">
            <a:spAutoFit/>
          </a:bodyPr>
          <a:lstStyle/>
          <a:p>
            <a:r>
              <a:rPr lang="en-US" sz="1600" dirty="0">
                <a:latin typeface="Abadi" panose="020B0604020202020204" pitchFamily="34" charset="0"/>
              </a:rPr>
              <a:t>                            1.855.53.CLEAR (532-5327) 	</a:t>
            </a:r>
            <a:r>
              <a:rPr lang="en-US" sz="1600" dirty="0">
                <a:solidFill>
                  <a:schemeClr val="accent1">
                    <a:lumMod val="75000"/>
                  </a:schemeClr>
                </a:solidFill>
                <a:latin typeface="Abadi" panose="020B0604020202020204" pitchFamily="34" charset="0"/>
                <a:hlinkClick r:id="rId4">
                  <a:extLst>
                    <a:ext uri="{A12FA001-AC4F-418D-AE19-62706E023703}">
                      <ahyp:hlinkClr xmlns:ahyp="http://schemas.microsoft.com/office/drawing/2018/hyperlinkcolor" val="tx"/>
                    </a:ext>
                  </a:extLst>
                </a:hlinkClick>
              </a:rPr>
              <a:t>www.ClearSiteSolutions.ca</a:t>
            </a:r>
            <a:r>
              <a:rPr lang="en-US" sz="1600" dirty="0">
                <a:solidFill>
                  <a:schemeClr val="accent1">
                    <a:lumMod val="75000"/>
                  </a:schemeClr>
                </a:solidFill>
                <a:latin typeface="Abadi" panose="020B0604020202020204" pitchFamily="34" charset="0"/>
              </a:rPr>
              <a:t>	</a:t>
            </a:r>
            <a:r>
              <a:rPr lang="en-US" sz="1600" dirty="0">
                <a:latin typeface="Abadi" panose="020B0604020202020204" pitchFamily="34" charset="0"/>
              </a:rPr>
              <a:t>	</a:t>
            </a:r>
            <a:endParaRPr lang="en-CA" sz="1600" dirty="0">
              <a:latin typeface="Abadi" panose="020B0604020202020204" pitchFamily="34" charset="0"/>
            </a:endParaRPr>
          </a:p>
        </p:txBody>
      </p:sp>
      <p:pic>
        <p:nvPicPr>
          <p:cNvPr id="3" name="Picture 2" descr="A logo for a company&#10;&#10;Description automatically generated">
            <a:extLst>
              <a:ext uri="{FF2B5EF4-FFF2-40B4-BE49-F238E27FC236}">
                <a16:creationId xmlns:a16="http://schemas.microsoft.com/office/drawing/2014/main" id="{DE6CE8AD-3A99-FA80-0943-453F0973D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9483" y="5588708"/>
            <a:ext cx="1726136" cy="1209698"/>
          </a:xfrm>
          <a:prstGeom prst="rect">
            <a:avLst/>
          </a:prstGeom>
        </p:spPr>
      </p:pic>
      <p:sp>
        <p:nvSpPr>
          <p:cNvPr id="2" name="TextBox 1">
            <a:extLst>
              <a:ext uri="{FF2B5EF4-FFF2-40B4-BE49-F238E27FC236}">
                <a16:creationId xmlns:a16="http://schemas.microsoft.com/office/drawing/2014/main" id="{E3E2E08C-F721-6332-D3A9-6C1DE6503638}"/>
              </a:ext>
            </a:extLst>
          </p:cNvPr>
          <p:cNvSpPr txBox="1"/>
          <p:nvPr/>
        </p:nvSpPr>
        <p:spPr>
          <a:xfrm>
            <a:off x="5518673" y="411738"/>
            <a:ext cx="6207162" cy="3785652"/>
          </a:xfrm>
          <a:prstGeom prst="rect">
            <a:avLst/>
          </a:prstGeom>
          <a:noFill/>
        </p:spPr>
        <p:txBody>
          <a:bodyPr wrap="square" rtlCol="0">
            <a:spAutoFit/>
          </a:bodyPr>
          <a:lstStyle/>
          <a:p>
            <a:r>
              <a:rPr lang="en-US" sz="4800" b="1" dirty="0">
                <a:solidFill>
                  <a:srgbClr val="002060"/>
                </a:solidFill>
                <a:latin typeface="Abadi Extra Light" panose="020B0204020104020204" pitchFamily="34" charset="0"/>
              </a:rPr>
              <a:t>Advanced AI and ML Strategies for Cost-Effective Environmental Liability Reduction in Resource Sectors</a:t>
            </a:r>
            <a:endParaRPr lang="en-US" sz="3600" b="1" dirty="0">
              <a:latin typeface="Abadi" panose="020B0604020202020204" pitchFamily="34" charset="0"/>
            </a:endParaRPr>
          </a:p>
        </p:txBody>
      </p:sp>
      <p:sp>
        <p:nvSpPr>
          <p:cNvPr id="4" name="TextBox 3">
            <a:extLst>
              <a:ext uri="{FF2B5EF4-FFF2-40B4-BE49-F238E27FC236}">
                <a16:creationId xmlns:a16="http://schemas.microsoft.com/office/drawing/2014/main" id="{1F75A89A-A324-68A4-CAA6-DB791FECA3F1}"/>
              </a:ext>
            </a:extLst>
          </p:cNvPr>
          <p:cNvSpPr txBox="1"/>
          <p:nvPr/>
        </p:nvSpPr>
        <p:spPr>
          <a:xfrm>
            <a:off x="8604432" y="4913561"/>
            <a:ext cx="3393605" cy="954107"/>
          </a:xfrm>
          <a:prstGeom prst="rect">
            <a:avLst/>
          </a:prstGeom>
          <a:noFill/>
        </p:spPr>
        <p:txBody>
          <a:bodyPr wrap="square" rtlCol="0">
            <a:spAutoFit/>
          </a:bodyPr>
          <a:lstStyle/>
          <a:p>
            <a:r>
              <a:rPr lang="en-US" sz="2400" b="1" dirty="0">
                <a:solidFill>
                  <a:srgbClr val="002060"/>
                </a:solidFill>
                <a:latin typeface="Abadi Extra Light" panose="020B0204020104020204" pitchFamily="34" charset="0"/>
              </a:rPr>
              <a:t>Amy Gainer </a:t>
            </a:r>
            <a:r>
              <a:rPr lang="en-US" sz="1600" b="1" dirty="0">
                <a:solidFill>
                  <a:srgbClr val="002060"/>
                </a:solidFill>
                <a:latin typeface="Abadi Extra Light" panose="020B0204020104020204" pitchFamily="34" charset="0"/>
              </a:rPr>
              <a:t>(she/her)</a:t>
            </a:r>
          </a:p>
          <a:p>
            <a:r>
              <a:rPr lang="en-US" sz="1600" dirty="0">
                <a:latin typeface="Abadi" panose="020B0604020202020204" pitchFamily="34" charset="0"/>
              </a:rPr>
              <a:t>Senior Risk Assessor, Toxicologist</a:t>
            </a:r>
          </a:p>
          <a:p>
            <a:r>
              <a:rPr lang="en-US" sz="1600" dirty="0">
                <a:latin typeface="Abadi" panose="020B0604020202020204" pitchFamily="34" charset="0"/>
              </a:rPr>
              <a:t>amy@clearsitesolutions.ca</a:t>
            </a:r>
          </a:p>
        </p:txBody>
      </p:sp>
      <p:sp>
        <p:nvSpPr>
          <p:cNvPr id="6" name="TextBox 5">
            <a:extLst>
              <a:ext uri="{FF2B5EF4-FFF2-40B4-BE49-F238E27FC236}">
                <a16:creationId xmlns:a16="http://schemas.microsoft.com/office/drawing/2014/main" id="{A9C90E73-FF67-E88A-B4CA-E8E478E26E21}"/>
              </a:ext>
            </a:extLst>
          </p:cNvPr>
          <p:cNvSpPr txBox="1"/>
          <p:nvPr/>
        </p:nvSpPr>
        <p:spPr>
          <a:xfrm>
            <a:off x="4919637" y="4932049"/>
            <a:ext cx="4977113" cy="954107"/>
          </a:xfrm>
          <a:prstGeom prst="rect">
            <a:avLst/>
          </a:prstGeom>
          <a:noFill/>
        </p:spPr>
        <p:txBody>
          <a:bodyPr wrap="square" rtlCol="0">
            <a:spAutoFit/>
          </a:bodyPr>
          <a:lstStyle/>
          <a:p>
            <a:r>
              <a:rPr lang="en-US" sz="2400" b="1" dirty="0">
                <a:solidFill>
                  <a:srgbClr val="002060"/>
                </a:solidFill>
                <a:latin typeface="Abadi Extra Light" panose="020B0204020104020204" pitchFamily="34" charset="0"/>
              </a:rPr>
              <a:t>Brandon M. Smith </a:t>
            </a:r>
            <a:r>
              <a:rPr lang="en-US" sz="1600" b="1" dirty="0">
                <a:solidFill>
                  <a:srgbClr val="002060"/>
                </a:solidFill>
                <a:latin typeface="Abadi Extra Light" panose="020B0204020104020204" pitchFamily="34" charset="0"/>
              </a:rPr>
              <a:t>(he/him)</a:t>
            </a:r>
          </a:p>
          <a:p>
            <a:r>
              <a:rPr lang="en-US" sz="1600" dirty="0">
                <a:latin typeface="Abadi" panose="020B0604020202020204" pitchFamily="34" charset="0"/>
              </a:rPr>
              <a:t>President | Principal Risk Assessor</a:t>
            </a:r>
          </a:p>
          <a:p>
            <a:r>
              <a:rPr lang="en-US" sz="1600" dirty="0">
                <a:latin typeface="Abadi" panose="020B0604020202020204" pitchFamily="34" charset="0"/>
              </a:rPr>
              <a:t>bsmith@clearsitesolutions.ca</a:t>
            </a:r>
          </a:p>
        </p:txBody>
      </p:sp>
    </p:spTree>
    <p:extLst>
      <p:ext uri="{BB962C8B-B14F-4D97-AF65-F5344CB8AC3E}">
        <p14:creationId xmlns:p14="http://schemas.microsoft.com/office/powerpoint/2010/main" val="165587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03593B-6A00-F2DB-45D5-804366647136}"/>
              </a:ext>
            </a:extLst>
          </p:cNvPr>
          <p:cNvSpPr txBox="1"/>
          <p:nvPr/>
        </p:nvSpPr>
        <p:spPr>
          <a:xfrm>
            <a:off x="637865" y="1826845"/>
            <a:ext cx="9015745" cy="4647426"/>
          </a:xfrm>
          <a:prstGeom prst="rect">
            <a:avLst/>
          </a:prstGeom>
          <a:noFill/>
        </p:spPr>
        <p:txBody>
          <a:bodyPr wrap="square" rtlCol="0">
            <a:spAutoFit/>
          </a:bodyPr>
          <a:lstStyle/>
          <a:p>
            <a:r>
              <a:rPr lang="en-CA" sz="3200" b="1" dirty="0"/>
              <a:t>Chatbots</a:t>
            </a:r>
          </a:p>
          <a:p>
            <a:endParaRPr lang="en-CA" sz="2400" b="1" dirty="0"/>
          </a:p>
          <a:p>
            <a:pPr marL="342900" indent="-342900">
              <a:buFont typeface="Arial" panose="020B0604020202020204" pitchFamily="34" charset="0"/>
              <a:buChar char="•"/>
            </a:pPr>
            <a:r>
              <a:rPr lang="en-CA" sz="2400" b="1" dirty="0">
                <a:solidFill>
                  <a:schemeClr val="accent2"/>
                </a:solidFill>
              </a:rPr>
              <a:t>Chat GPT</a:t>
            </a:r>
            <a:r>
              <a:rPr lang="en-CA" sz="2400" b="1" dirty="0"/>
              <a:t>	</a:t>
            </a:r>
            <a:r>
              <a:rPr lang="en-CA" sz="2400" dirty="0"/>
              <a:t>- most common right now because free, comprehensive and accessible – 3.5 is free version; </a:t>
            </a:r>
          </a:p>
          <a:p>
            <a:r>
              <a:rPr lang="en-CA" sz="2400" dirty="0"/>
              <a:t>    4.0 is paid</a:t>
            </a:r>
          </a:p>
          <a:p>
            <a:endParaRPr lang="en-CA" sz="2400" dirty="0"/>
          </a:p>
          <a:p>
            <a:pPr marL="342900" indent="-342900">
              <a:buFont typeface="Arial" panose="020B0604020202020204" pitchFamily="34" charset="0"/>
              <a:buChar char="•"/>
            </a:pPr>
            <a:r>
              <a:rPr lang="en-CA" sz="2400" b="1" dirty="0">
                <a:solidFill>
                  <a:schemeClr val="accent2"/>
                </a:solidFill>
              </a:rPr>
              <a:t>Grok</a:t>
            </a:r>
            <a:r>
              <a:rPr lang="en-CA" sz="2400" b="1" dirty="0"/>
              <a:t> </a:t>
            </a:r>
            <a:r>
              <a:rPr lang="en-CA" sz="2400" dirty="0"/>
              <a:t>– X (Twitter)  </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r>
              <a:rPr lang="en-CA" sz="2400" b="1" dirty="0">
                <a:solidFill>
                  <a:schemeClr val="accent2"/>
                </a:solidFill>
              </a:rPr>
              <a:t>Bard</a:t>
            </a:r>
            <a:r>
              <a:rPr lang="en-CA" sz="2400" b="1" dirty="0"/>
              <a:t> – </a:t>
            </a:r>
            <a:r>
              <a:rPr lang="en-CA" sz="2400" dirty="0"/>
              <a:t>Google  </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r>
              <a:rPr lang="en-CA" sz="2400" b="1" dirty="0">
                <a:solidFill>
                  <a:schemeClr val="accent2"/>
                </a:solidFill>
              </a:rPr>
              <a:t>Copilot</a:t>
            </a:r>
            <a:r>
              <a:rPr lang="en-CA" sz="2400" b="1" dirty="0"/>
              <a:t> – </a:t>
            </a:r>
            <a:r>
              <a:rPr lang="en-CA" sz="2400" dirty="0"/>
              <a:t>Microsoft  </a:t>
            </a:r>
          </a:p>
          <a:p>
            <a:pPr lvl="1"/>
            <a:endParaRPr lang="en-CA" sz="2400" dirty="0"/>
          </a:p>
        </p:txBody>
      </p:sp>
      <p:pic>
        <p:nvPicPr>
          <p:cNvPr id="7" name="Picture 6">
            <a:extLst>
              <a:ext uri="{FF2B5EF4-FFF2-40B4-BE49-F238E27FC236}">
                <a16:creationId xmlns:a16="http://schemas.microsoft.com/office/drawing/2014/main" id="{3B9EAE3B-11E5-993B-2AF0-D66F265B89D8}"/>
              </a:ext>
            </a:extLst>
          </p:cNvPr>
          <p:cNvPicPr>
            <a:picLocks noChangeAspect="1"/>
          </p:cNvPicPr>
          <p:nvPr/>
        </p:nvPicPr>
        <p:blipFill>
          <a:blip r:embed="rId3"/>
          <a:stretch>
            <a:fillRect/>
          </a:stretch>
        </p:blipFill>
        <p:spPr>
          <a:xfrm>
            <a:off x="8395855" y="3313187"/>
            <a:ext cx="3688773" cy="34616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39133E82-FD83-38C4-3AEE-77B99A7150A6}"/>
              </a:ext>
            </a:extLst>
          </p:cNvPr>
          <p:cNvSpPr txBox="1"/>
          <p:nvPr/>
        </p:nvSpPr>
        <p:spPr>
          <a:xfrm>
            <a:off x="1428030" y="215960"/>
            <a:ext cx="9520524" cy="338554"/>
          </a:xfrm>
          <a:prstGeom prst="rect">
            <a:avLst/>
          </a:prstGeom>
          <a:noFill/>
        </p:spPr>
        <p:txBody>
          <a:bodyPr wrap="square" rtlCol="0">
            <a:spAutoFit/>
          </a:bodyPr>
          <a:lstStyle/>
          <a:p>
            <a:r>
              <a:rPr lang="en-US" sz="1600" dirty="0">
                <a:solidFill>
                  <a:schemeClr val="bg1"/>
                </a:solidFill>
                <a:latin typeface="Abadi" panose="020B0604020202020204" pitchFamily="34" charset="0"/>
              </a:rPr>
              <a:t>Intro| What is AI/ML? | What can AI do  | How AI “Learns” | </a:t>
            </a:r>
            <a:r>
              <a:rPr lang="en-US" sz="1600" dirty="0">
                <a:solidFill>
                  <a:schemeClr val="accent1"/>
                </a:solidFill>
                <a:latin typeface="Abadi" panose="020B0604020202020204" pitchFamily="34" charset="0"/>
              </a:rPr>
              <a:t>Types</a:t>
            </a:r>
            <a:r>
              <a:rPr lang="en-US" sz="1600" dirty="0">
                <a:solidFill>
                  <a:schemeClr val="bg1"/>
                </a:solidFill>
                <a:latin typeface="Abadi" panose="020B0604020202020204" pitchFamily="34" charset="0"/>
              </a:rPr>
              <a:t> | Prompting | Examples |  </a:t>
            </a:r>
          </a:p>
        </p:txBody>
      </p:sp>
      <p:pic>
        <p:nvPicPr>
          <p:cNvPr id="8" name="Image 263" descr="A logo with mountains in the middle&#10;&#10;Description automatically generated">
            <a:extLst>
              <a:ext uri="{FF2B5EF4-FFF2-40B4-BE49-F238E27FC236}">
                <a16:creationId xmlns:a16="http://schemas.microsoft.com/office/drawing/2014/main" id="{AD505811-750B-FDAA-3DE5-9D538D548132}"/>
              </a:ext>
            </a:extLst>
          </p:cNvPr>
          <p:cNvPicPr>
            <a:picLocks/>
          </p:cNvPicPr>
          <p:nvPr/>
        </p:nvPicPr>
        <p:blipFill>
          <a:blip r:embed="rId4" cstate="print">
            <a:alphaModFix amt="50000"/>
          </a:blip>
          <a:stretch>
            <a:fillRect/>
          </a:stretch>
        </p:blipFill>
        <p:spPr>
          <a:xfrm>
            <a:off x="2414437" y="2072522"/>
            <a:ext cx="7734748" cy="4569518"/>
          </a:xfrm>
          <a:prstGeom prst="rect">
            <a:avLst/>
          </a:prstGeom>
        </p:spPr>
      </p:pic>
    </p:spTree>
    <p:extLst>
      <p:ext uri="{BB962C8B-B14F-4D97-AF65-F5344CB8AC3E}">
        <p14:creationId xmlns:p14="http://schemas.microsoft.com/office/powerpoint/2010/main" val="104256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 263" descr="A logo with mountains in the middle&#10;&#10;Description automatically generated">
            <a:extLst>
              <a:ext uri="{FF2B5EF4-FFF2-40B4-BE49-F238E27FC236}">
                <a16:creationId xmlns:a16="http://schemas.microsoft.com/office/drawing/2014/main" id="{B55FACEE-3623-7B54-7096-635385CA0083}"/>
              </a:ext>
            </a:extLst>
          </p:cNvPr>
          <p:cNvPicPr>
            <a:picLocks/>
          </p:cNvPicPr>
          <p:nvPr/>
        </p:nvPicPr>
        <p:blipFill>
          <a:blip r:embed="rId3" cstate="print">
            <a:alphaModFix amt="50000"/>
          </a:blip>
          <a:stretch>
            <a:fillRect/>
          </a:stretch>
        </p:blipFill>
        <p:spPr>
          <a:xfrm>
            <a:off x="2383264" y="2072522"/>
            <a:ext cx="7734748" cy="4569518"/>
          </a:xfrm>
          <a:prstGeom prst="rect">
            <a:avLst/>
          </a:prstGeom>
        </p:spPr>
      </p:pic>
      <p:sp>
        <p:nvSpPr>
          <p:cNvPr id="2" name="TextBox 1">
            <a:extLst>
              <a:ext uri="{FF2B5EF4-FFF2-40B4-BE49-F238E27FC236}">
                <a16:creationId xmlns:a16="http://schemas.microsoft.com/office/drawing/2014/main" id="{B903593B-6A00-F2DB-45D5-804366647136}"/>
              </a:ext>
            </a:extLst>
          </p:cNvPr>
          <p:cNvSpPr txBox="1"/>
          <p:nvPr/>
        </p:nvSpPr>
        <p:spPr>
          <a:xfrm>
            <a:off x="676895" y="1754109"/>
            <a:ext cx="9015745" cy="3170099"/>
          </a:xfrm>
          <a:prstGeom prst="rect">
            <a:avLst/>
          </a:prstGeom>
          <a:noFill/>
        </p:spPr>
        <p:txBody>
          <a:bodyPr wrap="square" rtlCol="0">
            <a:spAutoFit/>
          </a:bodyPr>
          <a:lstStyle/>
          <a:p>
            <a:r>
              <a:rPr lang="en-CA" sz="3200" b="1" dirty="0"/>
              <a:t>Image Generating </a:t>
            </a:r>
          </a:p>
          <a:p>
            <a:endParaRPr lang="en-CA" sz="2400" b="1" dirty="0"/>
          </a:p>
          <a:p>
            <a:pPr marL="342900" indent="-342900">
              <a:buFont typeface="Arial" panose="020B0604020202020204" pitchFamily="34" charset="0"/>
              <a:buChar char="•"/>
            </a:pPr>
            <a:r>
              <a:rPr lang="en-CA" sz="2400" b="1" dirty="0">
                <a:solidFill>
                  <a:schemeClr val="accent2"/>
                </a:solidFill>
              </a:rPr>
              <a:t>Firefly</a:t>
            </a:r>
            <a:r>
              <a:rPr lang="en-CA" sz="2400" b="1" dirty="0"/>
              <a:t>	</a:t>
            </a:r>
            <a:r>
              <a:rPr lang="en-CA" sz="2400" dirty="0"/>
              <a:t>- Adobe</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r>
              <a:rPr lang="en-CA" sz="2400" b="1" dirty="0">
                <a:solidFill>
                  <a:schemeClr val="accent2"/>
                </a:solidFill>
              </a:rPr>
              <a:t>Dall E</a:t>
            </a:r>
            <a:r>
              <a:rPr lang="en-CA" sz="2400" b="1" dirty="0"/>
              <a:t> </a:t>
            </a:r>
            <a:r>
              <a:rPr lang="en-CA" sz="2400" dirty="0"/>
              <a:t>– OpenAI </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r>
              <a:rPr lang="en-CA" sz="2400" b="1" dirty="0" err="1">
                <a:solidFill>
                  <a:schemeClr val="accent2"/>
                </a:solidFill>
              </a:rPr>
              <a:t>Krea</a:t>
            </a:r>
            <a:r>
              <a:rPr lang="en-CA" sz="2400" b="1" dirty="0">
                <a:solidFill>
                  <a:schemeClr val="accent2"/>
                </a:solidFill>
              </a:rPr>
              <a:t> </a:t>
            </a:r>
            <a:r>
              <a:rPr lang="en-CA" sz="2400" b="1" dirty="0"/>
              <a:t>– </a:t>
            </a:r>
            <a:r>
              <a:rPr lang="en-CA" sz="2400" dirty="0"/>
              <a:t>Creates images from field sketches</a:t>
            </a:r>
            <a:endParaRPr lang="en-CA" sz="2400" b="1" dirty="0"/>
          </a:p>
          <a:p>
            <a:pPr marL="800100" lvl="1" indent="-342900">
              <a:buFont typeface="Arial" panose="020B0604020202020204" pitchFamily="34" charset="0"/>
              <a:buChar char="•"/>
            </a:pPr>
            <a:endParaRPr lang="en-CA" sz="2400" dirty="0"/>
          </a:p>
        </p:txBody>
      </p:sp>
      <p:pic>
        <p:nvPicPr>
          <p:cNvPr id="6" name="Picture 5">
            <a:extLst>
              <a:ext uri="{FF2B5EF4-FFF2-40B4-BE49-F238E27FC236}">
                <a16:creationId xmlns:a16="http://schemas.microsoft.com/office/drawing/2014/main" id="{DE0E7A1A-6FD9-3760-390B-89429C96E05A}"/>
              </a:ext>
            </a:extLst>
          </p:cNvPr>
          <p:cNvPicPr>
            <a:picLocks/>
          </p:cNvPicPr>
          <p:nvPr/>
        </p:nvPicPr>
        <p:blipFill>
          <a:blip r:embed="rId4"/>
          <a:stretch>
            <a:fillRect/>
          </a:stretch>
        </p:blipFill>
        <p:spPr>
          <a:xfrm>
            <a:off x="7210819" y="2055405"/>
            <a:ext cx="4842164" cy="46489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87D2B7E5-17B8-CD5E-7008-485E671CE7A1}"/>
              </a:ext>
            </a:extLst>
          </p:cNvPr>
          <p:cNvSpPr txBox="1"/>
          <p:nvPr/>
        </p:nvSpPr>
        <p:spPr>
          <a:xfrm>
            <a:off x="1428030" y="215960"/>
            <a:ext cx="9520524" cy="338554"/>
          </a:xfrm>
          <a:prstGeom prst="rect">
            <a:avLst/>
          </a:prstGeom>
          <a:noFill/>
        </p:spPr>
        <p:txBody>
          <a:bodyPr wrap="square" rtlCol="0">
            <a:spAutoFit/>
          </a:bodyPr>
          <a:lstStyle/>
          <a:p>
            <a:r>
              <a:rPr lang="en-US" sz="1600" dirty="0">
                <a:solidFill>
                  <a:schemeClr val="bg1"/>
                </a:solidFill>
                <a:latin typeface="Abadi" panose="020B0604020202020204" pitchFamily="34" charset="0"/>
              </a:rPr>
              <a:t>Intro| What is AI/ML? | What can AI do  | How AI “Learns” | </a:t>
            </a:r>
            <a:r>
              <a:rPr lang="en-US" sz="1600" dirty="0">
                <a:solidFill>
                  <a:schemeClr val="accent1"/>
                </a:solidFill>
                <a:latin typeface="Abadi" panose="020B0604020202020204" pitchFamily="34" charset="0"/>
              </a:rPr>
              <a:t>Types</a:t>
            </a:r>
            <a:r>
              <a:rPr lang="en-US" sz="1600" dirty="0">
                <a:solidFill>
                  <a:schemeClr val="bg1"/>
                </a:solidFill>
                <a:latin typeface="Abadi" panose="020B0604020202020204" pitchFamily="34" charset="0"/>
              </a:rPr>
              <a:t> | Prompting | Examples |  </a:t>
            </a:r>
          </a:p>
        </p:txBody>
      </p:sp>
    </p:spTree>
    <p:extLst>
      <p:ext uri="{BB962C8B-B14F-4D97-AF65-F5344CB8AC3E}">
        <p14:creationId xmlns:p14="http://schemas.microsoft.com/office/powerpoint/2010/main" val="295594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03593B-6A00-F2DB-45D5-804366647136}"/>
              </a:ext>
            </a:extLst>
          </p:cNvPr>
          <p:cNvSpPr txBox="1"/>
          <p:nvPr/>
        </p:nvSpPr>
        <p:spPr>
          <a:xfrm>
            <a:off x="537045" y="1740534"/>
            <a:ext cx="11526800" cy="5047536"/>
          </a:xfrm>
          <a:prstGeom prst="rect">
            <a:avLst/>
          </a:prstGeom>
          <a:noFill/>
        </p:spPr>
        <p:txBody>
          <a:bodyPr wrap="square" rtlCol="0">
            <a:spAutoFit/>
          </a:bodyPr>
          <a:lstStyle/>
          <a:p>
            <a:pPr marL="342900" indent="-342900">
              <a:buFont typeface="Arial" panose="020B0604020202020204" pitchFamily="34" charset="0"/>
              <a:buChar char="•"/>
            </a:pPr>
            <a:r>
              <a:rPr lang="en-CA" sz="2400" b="1" dirty="0">
                <a:solidFill>
                  <a:schemeClr val="accent2"/>
                </a:solidFill>
              </a:rPr>
              <a:t>Prompting is key to Generative AI Tools (like ChatGPT)</a:t>
            </a:r>
          </a:p>
          <a:p>
            <a:pPr marL="800100" lvl="1" indent="-342900">
              <a:buFont typeface="Arial" panose="020B0604020202020204" pitchFamily="34" charset="0"/>
              <a:buChar char="•"/>
            </a:pPr>
            <a:r>
              <a:rPr lang="en-CA" sz="2200" dirty="0"/>
              <a:t>Siri/Alexa – responds to voice prompting</a:t>
            </a:r>
          </a:p>
          <a:p>
            <a:pPr marL="800100" lvl="1" indent="-342900">
              <a:buFont typeface="Arial" panose="020B0604020202020204" pitchFamily="34" charset="0"/>
              <a:buChar char="•"/>
            </a:pPr>
            <a:r>
              <a:rPr lang="en-CA" sz="2200" dirty="0"/>
              <a:t>ChatGPT - responds to text prompting</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r>
              <a:rPr lang="en-CA" sz="2400" b="1" dirty="0">
                <a:solidFill>
                  <a:schemeClr val="accent2"/>
                </a:solidFill>
              </a:rPr>
              <a:t>Avoid ambiguity or vague prompts</a:t>
            </a:r>
          </a:p>
          <a:p>
            <a:pPr marL="800100" lvl="1" indent="-342900">
              <a:buFont typeface="Arial" panose="020B0604020202020204" pitchFamily="34" charset="0"/>
              <a:buChar char="•"/>
            </a:pPr>
            <a:r>
              <a:rPr lang="en-CA" sz="2200" dirty="0"/>
              <a:t>If you give ambiguous prompts, you will get ambiguous answers</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r>
              <a:rPr lang="en-CA" sz="2400" b="1" dirty="0">
                <a:solidFill>
                  <a:schemeClr val="accent2"/>
                </a:solidFill>
              </a:rPr>
              <a:t>Concise, clear, specific and provide context</a:t>
            </a:r>
          </a:p>
          <a:p>
            <a:pPr marL="800100" lvl="1" indent="-342900">
              <a:buFont typeface="Arial" panose="020B0604020202020204" pitchFamily="34" charset="0"/>
              <a:buChar char="•"/>
            </a:pPr>
            <a:r>
              <a:rPr lang="en-CA" sz="2200" dirty="0"/>
              <a:t>Concise – don’t provide too much info</a:t>
            </a:r>
          </a:p>
          <a:p>
            <a:pPr marL="800100" lvl="1" indent="-342900">
              <a:buFont typeface="Arial" panose="020B0604020202020204" pitchFamily="34" charset="0"/>
              <a:buChar char="•"/>
            </a:pPr>
            <a:r>
              <a:rPr lang="en-CA" sz="2200" dirty="0"/>
              <a:t>Specific – the more specific, the better the response</a:t>
            </a:r>
          </a:p>
          <a:p>
            <a:pPr marL="800100" lvl="1" indent="-342900">
              <a:buFont typeface="Arial" panose="020B0604020202020204" pitchFamily="34" charset="0"/>
              <a:buChar char="•"/>
            </a:pPr>
            <a:r>
              <a:rPr lang="en-CA" sz="2200" dirty="0"/>
              <a:t>Context – helps with a good response</a:t>
            </a:r>
          </a:p>
          <a:p>
            <a:pPr marL="800100" lvl="1" indent="-342900">
              <a:buFont typeface="Arial" panose="020B0604020202020204" pitchFamily="34" charset="0"/>
              <a:buChar char="•"/>
            </a:pPr>
            <a:r>
              <a:rPr lang="en-CA" sz="2200" dirty="0"/>
              <a:t>Shorter sentences over long ones</a:t>
            </a:r>
          </a:p>
          <a:p>
            <a:pPr marL="800100" lvl="1" indent="-342900">
              <a:buFont typeface="Arial" panose="020B0604020202020204" pitchFamily="34" charset="0"/>
              <a:buChar char="•"/>
            </a:pPr>
            <a:endParaRPr lang="en-CA" sz="2400" dirty="0"/>
          </a:p>
          <a:p>
            <a:pPr marL="342900" indent="-342900">
              <a:buFont typeface="Arial" panose="020B0604020202020204" pitchFamily="34" charset="0"/>
              <a:buChar char="•"/>
            </a:pPr>
            <a:endParaRPr lang="en-CA" sz="2400" dirty="0"/>
          </a:p>
        </p:txBody>
      </p:sp>
      <p:sp>
        <p:nvSpPr>
          <p:cNvPr id="6" name="TextBox 5">
            <a:extLst>
              <a:ext uri="{FF2B5EF4-FFF2-40B4-BE49-F238E27FC236}">
                <a16:creationId xmlns:a16="http://schemas.microsoft.com/office/drawing/2014/main" id="{F7D1A210-DBA9-9683-9C76-6F560246B610}"/>
              </a:ext>
            </a:extLst>
          </p:cNvPr>
          <p:cNvSpPr txBox="1"/>
          <p:nvPr/>
        </p:nvSpPr>
        <p:spPr>
          <a:xfrm>
            <a:off x="1428030" y="215960"/>
            <a:ext cx="9520524" cy="338554"/>
          </a:xfrm>
          <a:prstGeom prst="rect">
            <a:avLst/>
          </a:prstGeom>
          <a:noFill/>
        </p:spPr>
        <p:txBody>
          <a:bodyPr wrap="square" rtlCol="0">
            <a:spAutoFit/>
          </a:bodyPr>
          <a:lstStyle/>
          <a:p>
            <a:r>
              <a:rPr lang="en-US" sz="1600" dirty="0">
                <a:solidFill>
                  <a:schemeClr val="bg1"/>
                </a:solidFill>
                <a:latin typeface="Abadi" panose="020B0604020202020204" pitchFamily="34" charset="0"/>
              </a:rPr>
              <a:t>Intro| What is AI/ML? | What can AI do  | How AI “Learns” | Types | </a:t>
            </a:r>
            <a:r>
              <a:rPr lang="en-US" sz="1600" dirty="0">
                <a:solidFill>
                  <a:schemeClr val="accent1"/>
                </a:solidFill>
                <a:latin typeface="Abadi" panose="020B0604020202020204" pitchFamily="34" charset="0"/>
              </a:rPr>
              <a:t>Prompting</a:t>
            </a:r>
            <a:r>
              <a:rPr lang="en-US" sz="1600" dirty="0">
                <a:solidFill>
                  <a:schemeClr val="bg1"/>
                </a:solidFill>
                <a:latin typeface="Abadi" panose="020B0604020202020204" pitchFamily="34" charset="0"/>
              </a:rPr>
              <a:t> | Examples |  </a:t>
            </a:r>
          </a:p>
        </p:txBody>
      </p:sp>
      <p:pic>
        <p:nvPicPr>
          <p:cNvPr id="7" name="Image 263" descr="A logo with mountains in the middle&#10;&#10;Description automatically generated">
            <a:extLst>
              <a:ext uri="{FF2B5EF4-FFF2-40B4-BE49-F238E27FC236}">
                <a16:creationId xmlns:a16="http://schemas.microsoft.com/office/drawing/2014/main" id="{1E8519B0-C69C-6E0E-D036-68A489AD03F6}"/>
              </a:ext>
            </a:extLst>
          </p:cNvPr>
          <p:cNvPicPr>
            <a:picLocks/>
          </p:cNvPicPr>
          <p:nvPr/>
        </p:nvPicPr>
        <p:blipFill>
          <a:blip r:embed="rId3" cstate="print">
            <a:alphaModFix amt="50000"/>
          </a:blip>
          <a:stretch>
            <a:fillRect/>
          </a:stretch>
        </p:blipFill>
        <p:spPr>
          <a:xfrm>
            <a:off x="2383264" y="1989395"/>
            <a:ext cx="7734748" cy="4569518"/>
          </a:xfrm>
          <a:prstGeom prst="rect">
            <a:avLst/>
          </a:prstGeom>
        </p:spPr>
      </p:pic>
    </p:spTree>
    <p:extLst>
      <p:ext uri="{BB962C8B-B14F-4D97-AF65-F5344CB8AC3E}">
        <p14:creationId xmlns:p14="http://schemas.microsoft.com/office/powerpoint/2010/main" val="76677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03593B-6A00-F2DB-45D5-804366647136}"/>
              </a:ext>
            </a:extLst>
          </p:cNvPr>
          <p:cNvSpPr txBox="1"/>
          <p:nvPr/>
        </p:nvSpPr>
        <p:spPr>
          <a:xfrm>
            <a:off x="537045" y="1657410"/>
            <a:ext cx="10303328" cy="5211683"/>
          </a:xfrm>
          <a:prstGeom prst="rect">
            <a:avLst/>
          </a:prstGeom>
          <a:noFill/>
        </p:spPr>
        <p:txBody>
          <a:bodyPr wrap="square" rtlCol="0">
            <a:spAutoFit/>
          </a:bodyPr>
          <a:lstStyle/>
          <a:p>
            <a:pPr lvl="1"/>
            <a:endParaRPr lang="en-CA" sz="2200" dirty="0"/>
          </a:p>
          <a:p>
            <a:pPr lvl="1"/>
            <a:r>
              <a:rPr lang="en-CA" sz="2200" dirty="0"/>
              <a:t>If you give ambiguous prompts, you will get ambiguous answers</a:t>
            </a:r>
          </a:p>
          <a:p>
            <a:pPr marL="800100" lvl="1" indent="-342900">
              <a:buFont typeface="Arial" panose="020B0604020202020204" pitchFamily="34" charset="0"/>
              <a:buChar char="•"/>
            </a:pPr>
            <a:endParaRPr lang="en-CA" sz="2200" dirty="0"/>
          </a:p>
          <a:p>
            <a:pPr lvl="1">
              <a:spcBef>
                <a:spcPts val="400"/>
              </a:spcBef>
              <a:spcAft>
                <a:spcPts val="400"/>
              </a:spcAft>
            </a:pPr>
            <a:r>
              <a:rPr lang="en-CA" sz="2400" dirty="0">
                <a:solidFill>
                  <a:schemeClr val="bg1">
                    <a:lumMod val="75000"/>
                  </a:schemeClr>
                </a:solidFill>
              </a:rPr>
              <a:t>“What are the common plants species in Saskatchewan?”</a:t>
            </a:r>
          </a:p>
          <a:p>
            <a:pPr lvl="1">
              <a:spcBef>
                <a:spcPts val="400"/>
              </a:spcBef>
              <a:spcAft>
                <a:spcPts val="400"/>
              </a:spcAft>
            </a:pPr>
            <a:r>
              <a:rPr lang="en-CA" sz="2400" dirty="0">
                <a:solidFill>
                  <a:schemeClr val="bg1">
                    <a:lumMod val="75000"/>
                  </a:schemeClr>
                </a:solidFill>
              </a:rPr>
              <a:t>“What are the common plant species in southern Saskatchewan?”</a:t>
            </a:r>
          </a:p>
          <a:p>
            <a:pPr lvl="1">
              <a:spcBef>
                <a:spcPts val="400"/>
              </a:spcBef>
              <a:spcAft>
                <a:spcPts val="400"/>
              </a:spcAft>
            </a:pPr>
            <a:r>
              <a:rPr lang="en-CA" sz="2400" dirty="0">
                <a:solidFill>
                  <a:schemeClr val="bg1">
                    <a:lumMod val="75000"/>
                  </a:schemeClr>
                </a:solidFill>
              </a:rPr>
              <a:t>“What are the common plant species in the Mixed Grassland ecoregion of Saskatchewan? Use the Environment Canada Ecoregions document as a primary source.”</a:t>
            </a:r>
          </a:p>
          <a:p>
            <a:pPr lvl="1">
              <a:spcBef>
                <a:spcPts val="400"/>
              </a:spcBef>
              <a:spcAft>
                <a:spcPts val="400"/>
              </a:spcAft>
            </a:pPr>
            <a:r>
              <a:rPr lang="en-CA" sz="2400" dirty="0">
                <a:solidFill>
                  <a:schemeClr val="bg1">
                    <a:lumMod val="75000"/>
                  </a:schemeClr>
                </a:solidFill>
              </a:rPr>
              <a:t>“You are an environmental scientist. What are the common plant species in the Mixed Grassland ecoregion of Saskatchewan? Use the Environment Canada Ecoregion document as a primary source. Maximum 500 words”</a:t>
            </a:r>
          </a:p>
          <a:p>
            <a:pPr marL="800100" lvl="1" indent="-342900">
              <a:buFont typeface="Arial" panose="020B0604020202020204" pitchFamily="34" charset="0"/>
              <a:buChar char="•"/>
            </a:pPr>
            <a:endParaRPr lang="en-CA" sz="2400" dirty="0"/>
          </a:p>
        </p:txBody>
      </p:sp>
      <p:sp>
        <p:nvSpPr>
          <p:cNvPr id="7" name="TextBox 6">
            <a:extLst>
              <a:ext uri="{FF2B5EF4-FFF2-40B4-BE49-F238E27FC236}">
                <a16:creationId xmlns:a16="http://schemas.microsoft.com/office/drawing/2014/main" id="{A1F66806-B0F8-D36B-743D-6721494C6541}"/>
              </a:ext>
            </a:extLst>
          </p:cNvPr>
          <p:cNvSpPr txBox="1"/>
          <p:nvPr/>
        </p:nvSpPr>
        <p:spPr>
          <a:xfrm>
            <a:off x="1428030" y="215960"/>
            <a:ext cx="9520524" cy="338554"/>
          </a:xfrm>
          <a:prstGeom prst="rect">
            <a:avLst/>
          </a:prstGeom>
          <a:noFill/>
        </p:spPr>
        <p:txBody>
          <a:bodyPr wrap="square" rtlCol="0">
            <a:spAutoFit/>
          </a:bodyPr>
          <a:lstStyle/>
          <a:p>
            <a:r>
              <a:rPr lang="en-US" sz="1600" dirty="0">
                <a:solidFill>
                  <a:schemeClr val="bg1"/>
                </a:solidFill>
                <a:latin typeface="Abadi" panose="020B0604020202020204" pitchFamily="34" charset="0"/>
              </a:rPr>
              <a:t>Intro| What is AI/ML? | What can AI do  | How AI “Learns” | Types | </a:t>
            </a:r>
            <a:r>
              <a:rPr lang="en-US" sz="1600" dirty="0">
                <a:solidFill>
                  <a:schemeClr val="accent1"/>
                </a:solidFill>
                <a:latin typeface="Abadi" panose="020B0604020202020204" pitchFamily="34" charset="0"/>
              </a:rPr>
              <a:t>Prompting</a:t>
            </a:r>
            <a:r>
              <a:rPr lang="en-US" sz="1600" dirty="0">
                <a:solidFill>
                  <a:schemeClr val="bg1"/>
                </a:solidFill>
                <a:latin typeface="Abadi" panose="020B0604020202020204" pitchFamily="34" charset="0"/>
              </a:rPr>
              <a:t> | Examples |  </a:t>
            </a:r>
          </a:p>
        </p:txBody>
      </p:sp>
      <p:pic>
        <p:nvPicPr>
          <p:cNvPr id="8" name="Image 263" descr="A logo with mountains in the middle&#10;&#10;Description automatically generated">
            <a:extLst>
              <a:ext uri="{FF2B5EF4-FFF2-40B4-BE49-F238E27FC236}">
                <a16:creationId xmlns:a16="http://schemas.microsoft.com/office/drawing/2014/main" id="{1B2D0525-065A-3A16-2DA1-92FA2DD10D51}"/>
              </a:ext>
            </a:extLst>
          </p:cNvPr>
          <p:cNvPicPr>
            <a:picLocks/>
          </p:cNvPicPr>
          <p:nvPr/>
        </p:nvPicPr>
        <p:blipFill>
          <a:blip r:embed="rId3" cstate="print">
            <a:alphaModFix amt="50000"/>
          </a:blip>
          <a:stretch>
            <a:fillRect/>
          </a:stretch>
        </p:blipFill>
        <p:spPr>
          <a:xfrm>
            <a:off x="2383264" y="2072522"/>
            <a:ext cx="7734748" cy="4569518"/>
          </a:xfrm>
          <a:prstGeom prst="rect">
            <a:avLst/>
          </a:prstGeom>
        </p:spPr>
      </p:pic>
    </p:spTree>
    <p:extLst>
      <p:ext uri="{BB962C8B-B14F-4D97-AF65-F5344CB8AC3E}">
        <p14:creationId xmlns:p14="http://schemas.microsoft.com/office/powerpoint/2010/main" val="76264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3" end="3"/>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2">
                                            <p:txEl>
                                              <p:pRg st="4" end="4"/>
                                            </p:txEl>
                                          </p:spTgt>
                                        </p:tgtEl>
                                        <p:attrNameLst>
                                          <p:attrName>style.color</p:attrName>
                                        </p:attrNameLst>
                                      </p:cBhvr>
                                      <p:to>
                                        <a:schemeClr val="accent2"/>
                                      </p:to>
                                    </p:animClr>
                                  </p:childTnLst>
                                </p:cTn>
                              </p:par>
                              <p:par>
                                <p:cTn id="11" presetID="3" presetClass="emph" presetSubtype="1" nodeType="withEffect">
                                  <p:stCondLst>
                                    <p:cond delay="0"/>
                                  </p:stCondLst>
                                  <p:childTnLst>
                                    <p:set>
                                      <p:cBhvr override="childStyle">
                                        <p:cTn id="12" dur="indefinite"/>
                                        <p:tgtEl>
                                          <p:spTgt spid="2">
                                            <p:txEl>
                                              <p:pRg st="3" end="3"/>
                                            </p:txEl>
                                          </p:spTgt>
                                        </p:tgtEl>
                                        <p:attrNameLst>
                                          <p:attrName>style.color</p:attrName>
                                        </p:attrNameLst>
                                      </p:cBhvr>
                                      <p:to>
                                        <p:clrVal>
                                          <a:schemeClr val="bg2"/>
                                        </p:clrVal>
                                      </p:to>
                                    </p:se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2000" fill="hold"/>
                                        <p:tgtEl>
                                          <p:spTgt spid="2">
                                            <p:txEl>
                                              <p:pRg st="5" end="5"/>
                                            </p:txEl>
                                          </p:spTgt>
                                        </p:tgtEl>
                                        <p:attrNameLst>
                                          <p:attrName>style.color</p:attrName>
                                        </p:attrNameLst>
                                      </p:cBhvr>
                                      <p:to>
                                        <a:schemeClr val="accent2"/>
                                      </p:to>
                                    </p:animClr>
                                  </p:childTnLst>
                                </p:cTn>
                              </p:par>
                              <p:par>
                                <p:cTn id="17" presetID="3" presetClass="emph" presetSubtype="1" nodeType="withEffect">
                                  <p:stCondLst>
                                    <p:cond delay="0"/>
                                  </p:stCondLst>
                                  <p:childTnLst>
                                    <p:set>
                                      <p:cBhvr override="childStyle">
                                        <p:cTn id="18" dur="indefinite"/>
                                        <p:tgtEl>
                                          <p:spTgt spid="2">
                                            <p:txEl>
                                              <p:pRg st="4" end="4"/>
                                            </p:txEl>
                                          </p:spTgt>
                                        </p:tgtEl>
                                        <p:attrNameLst>
                                          <p:attrName>style.color</p:attrName>
                                        </p:attrNameLst>
                                      </p:cBhvr>
                                      <p:to>
                                        <p:clrVal>
                                          <a:schemeClr val="bg2"/>
                                        </p:clrVal>
                                      </p:to>
                                    </p:set>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nodeType="clickEffect">
                                  <p:stCondLst>
                                    <p:cond delay="0"/>
                                  </p:stCondLst>
                                  <p:iterate type="lt">
                                    <p:tmPct val="4000"/>
                                  </p:iterate>
                                  <p:childTnLst>
                                    <p:set>
                                      <p:cBhvr override="childStyle">
                                        <p:cTn id="22" dur="500" fill="hold"/>
                                        <p:tgtEl>
                                          <p:spTgt spid="2">
                                            <p:txEl>
                                              <p:pRg st="6" end="6"/>
                                            </p:txEl>
                                          </p:spTgt>
                                        </p:tgtEl>
                                        <p:attrNameLst>
                                          <p:attrName>style.color</p:attrName>
                                        </p:attrNameLst>
                                      </p:cBhvr>
                                      <p:to>
                                        <p:clrVal>
                                          <a:schemeClr val="accent2"/>
                                        </p:clrVal>
                                      </p:to>
                                    </p:set>
                                    <p:set>
                                      <p:cBhvr>
                                        <p:cTn id="23" dur="500" fill="hold"/>
                                        <p:tgtEl>
                                          <p:spTgt spid="2">
                                            <p:txEl>
                                              <p:pRg st="6" end="6"/>
                                            </p:txEl>
                                          </p:spTgt>
                                        </p:tgtEl>
                                        <p:attrNameLst>
                                          <p:attrName>fillcolor</p:attrName>
                                        </p:attrNameLst>
                                      </p:cBhvr>
                                      <p:to>
                                        <p:clrVal>
                                          <a:schemeClr val="accent2"/>
                                        </p:clrVal>
                                      </p:to>
                                    </p:set>
                                    <p:set>
                                      <p:cBhvr>
                                        <p:cTn id="24" dur="500" fill="hold"/>
                                        <p:tgtEl>
                                          <p:spTgt spid="2">
                                            <p:txEl>
                                              <p:pRg st="6" end="6"/>
                                            </p:txEl>
                                          </p:spTgt>
                                        </p:tgtEl>
                                        <p:attrNameLst>
                                          <p:attrName>fill.type</p:attrName>
                                        </p:attrNameLst>
                                      </p:cBhvr>
                                      <p:to>
                                        <p:strVal val="solid"/>
                                      </p:to>
                                    </p:set>
                                  </p:childTnLst>
                                </p:cTn>
                              </p:par>
                              <p:par>
                                <p:cTn id="25" presetID="3" presetClass="emph" presetSubtype="1" nodeType="withEffect">
                                  <p:stCondLst>
                                    <p:cond delay="0"/>
                                  </p:stCondLst>
                                  <p:childTnLst>
                                    <p:set>
                                      <p:cBhvr override="childStyle">
                                        <p:cTn id="26" dur="indefinite"/>
                                        <p:tgtEl>
                                          <p:spTgt spid="2">
                                            <p:txEl>
                                              <p:pRg st="5" end="5"/>
                                            </p:txEl>
                                          </p:spTgt>
                                        </p:tgtEl>
                                        <p:attrNameLst>
                                          <p:attrName>style.color</p:attrName>
                                        </p:attrNameLst>
                                      </p:cBhvr>
                                      <p:to>
                                        <p:clrVal>
                                          <a:schemeClr val="bg2"/>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0B79B7-10A0-B845-BD83-D4D16554A92E}"/>
              </a:ext>
            </a:extLst>
          </p:cNvPr>
          <p:cNvSpPr txBox="1"/>
          <p:nvPr/>
        </p:nvSpPr>
        <p:spPr>
          <a:xfrm>
            <a:off x="490463" y="1819352"/>
            <a:ext cx="11211073" cy="1754326"/>
          </a:xfrm>
          <a:prstGeom prst="rect">
            <a:avLst/>
          </a:prstGeom>
          <a:noFill/>
        </p:spPr>
        <p:txBody>
          <a:bodyPr wrap="square" rtlCol="0">
            <a:spAutoFit/>
          </a:bodyPr>
          <a:lstStyle/>
          <a:p>
            <a:r>
              <a:rPr lang="en-CA" sz="2400" b="1" dirty="0">
                <a:solidFill>
                  <a:schemeClr val="accent2"/>
                </a:solidFill>
              </a:rPr>
              <a:t>Defining Chemical Toxicity</a:t>
            </a:r>
          </a:p>
          <a:p>
            <a:endParaRPr lang="en-CA" sz="2400" b="1" dirty="0">
              <a:solidFill>
                <a:schemeClr val="accent2"/>
              </a:solidFill>
            </a:endParaRPr>
          </a:p>
          <a:p>
            <a:pPr lvl="1"/>
            <a:r>
              <a:rPr lang="en-CA" sz="2000" dirty="0"/>
              <a:t>“You are an environmental practitioner completing a contaminated site assessment. Generate a toxicity profile focusing on human health toxicity for toluene using health Canada or USEPA IRIS sources only. Maximum 500 words”</a:t>
            </a:r>
          </a:p>
        </p:txBody>
      </p:sp>
      <p:pic>
        <p:nvPicPr>
          <p:cNvPr id="19" name="Picture 18">
            <a:extLst>
              <a:ext uri="{FF2B5EF4-FFF2-40B4-BE49-F238E27FC236}">
                <a16:creationId xmlns:a16="http://schemas.microsoft.com/office/drawing/2014/main" id="{0624CB1C-9034-639A-707E-9E2C99FBC9F5}"/>
              </a:ext>
            </a:extLst>
          </p:cNvPr>
          <p:cNvPicPr>
            <a:picLocks noChangeAspect="1"/>
          </p:cNvPicPr>
          <p:nvPr/>
        </p:nvPicPr>
        <p:blipFill rotWithShape="1">
          <a:blip r:embed="rId3"/>
          <a:srcRect t="5976"/>
          <a:stretch/>
        </p:blipFill>
        <p:spPr>
          <a:xfrm>
            <a:off x="350883" y="3584069"/>
            <a:ext cx="10026127" cy="3057971"/>
          </a:xfrm>
          <a:prstGeom prst="rect">
            <a:avLst/>
          </a:prstGeom>
        </p:spPr>
      </p:pic>
      <p:sp>
        <p:nvSpPr>
          <p:cNvPr id="6" name="TextBox 5">
            <a:extLst>
              <a:ext uri="{FF2B5EF4-FFF2-40B4-BE49-F238E27FC236}">
                <a16:creationId xmlns:a16="http://schemas.microsoft.com/office/drawing/2014/main" id="{6785CD0C-3863-402B-378C-9E93C0CCF12A}"/>
              </a:ext>
            </a:extLst>
          </p:cNvPr>
          <p:cNvSpPr txBox="1"/>
          <p:nvPr/>
        </p:nvSpPr>
        <p:spPr>
          <a:xfrm>
            <a:off x="1428030" y="215960"/>
            <a:ext cx="9520524" cy="338554"/>
          </a:xfrm>
          <a:prstGeom prst="rect">
            <a:avLst/>
          </a:prstGeom>
          <a:noFill/>
        </p:spPr>
        <p:txBody>
          <a:bodyPr wrap="square" rtlCol="0">
            <a:spAutoFit/>
          </a:bodyPr>
          <a:lstStyle/>
          <a:p>
            <a:r>
              <a:rPr lang="en-US" sz="1600" dirty="0">
                <a:solidFill>
                  <a:schemeClr val="bg1"/>
                </a:solidFill>
                <a:latin typeface="Abadi" panose="020B0604020202020204" pitchFamily="34" charset="0"/>
              </a:rPr>
              <a:t>Intro| What is AI/ML? | What can AI do  | How AI “Learns” | Types | </a:t>
            </a:r>
            <a:r>
              <a:rPr lang="en-US" sz="1600" dirty="0">
                <a:solidFill>
                  <a:schemeClr val="accent1"/>
                </a:solidFill>
                <a:latin typeface="Abadi" panose="020B0604020202020204" pitchFamily="34" charset="0"/>
              </a:rPr>
              <a:t>Prompting</a:t>
            </a:r>
            <a:r>
              <a:rPr lang="en-US" sz="1600" dirty="0">
                <a:solidFill>
                  <a:schemeClr val="bg1"/>
                </a:solidFill>
                <a:latin typeface="Abadi" panose="020B0604020202020204" pitchFamily="34" charset="0"/>
              </a:rPr>
              <a:t> | Examples |  </a:t>
            </a:r>
          </a:p>
        </p:txBody>
      </p:sp>
    </p:spTree>
    <p:extLst>
      <p:ext uri="{BB962C8B-B14F-4D97-AF65-F5344CB8AC3E}">
        <p14:creationId xmlns:p14="http://schemas.microsoft.com/office/powerpoint/2010/main" val="145908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E46882-6F42-3F45-2CB8-A59D1FB71F23}"/>
              </a:ext>
            </a:extLst>
          </p:cNvPr>
          <p:cNvSpPr txBox="1"/>
          <p:nvPr/>
        </p:nvSpPr>
        <p:spPr>
          <a:xfrm>
            <a:off x="563191" y="2379278"/>
            <a:ext cx="10808293" cy="3703578"/>
          </a:xfrm>
          <a:prstGeom prst="rect">
            <a:avLst/>
          </a:prstGeom>
          <a:noFill/>
        </p:spPr>
        <p:txBody>
          <a:bodyPr wrap="square" rtlCol="0">
            <a:spAutoFit/>
          </a:bodyPr>
          <a:lstStyle/>
          <a:p>
            <a:pPr marL="342900" indent="-342900">
              <a:spcBef>
                <a:spcPts val="400"/>
              </a:spcBef>
              <a:spcAft>
                <a:spcPts val="400"/>
              </a:spcAft>
              <a:buFont typeface="Arial" panose="020B0604020202020204" pitchFamily="34" charset="0"/>
              <a:buChar char="•"/>
            </a:pPr>
            <a:r>
              <a:rPr lang="en-US" sz="1600" dirty="0"/>
              <a:t>Started with 2,362 Phase 1 ESAs, 397 Phase 2 ESA and 156 Remediation Projects</a:t>
            </a:r>
          </a:p>
          <a:p>
            <a:pPr marL="342900" indent="-342900">
              <a:spcBef>
                <a:spcPts val="400"/>
              </a:spcBef>
              <a:spcAft>
                <a:spcPts val="400"/>
              </a:spcAft>
              <a:buFont typeface="Arial" panose="020B0604020202020204" pitchFamily="34" charset="0"/>
              <a:buChar char="•"/>
            </a:pPr>
            <a:r>
              <a:rPr lang="en-US" sz="1600" dirty="0"/>
              <a:t>Evaluated Predictor variables (Pass vs. Fail)</a:t>
            </a:r>
          </a:p>
          <a:p>
            <a:pPr marL="342900" indent="-342900">
              <a:spcBef>
                <a:spcPts val="400"/>
              </a:spcBef>
              <a:spcAft>
                <a:spcPts val="400"/>
              </a:spcAft>
              <a:buFont typeface="Arial" panose="020B0604020202020204" pitchFamily="34" charset="0"/>
              <a:buChar char="•"/>
            </a:pPr>
            <a:r>
              <a:rPr lang="en-US" sz="1600" dirty="0"/>
              <a:t>Created a mathematical relationship for prediction of Pass vs. Fail ratios and decision tree statistical learning model from 24 predictor variables (spud date, production volume etc.)</a:t>
            </a:r>
          </a:p>
          <a:p>
            <a:pPr marL="342900" indent="-342900">
              <a:spcBef>
                <a:spcPts val="400"/>
              </a:spcBef>
              <a:spcAft>
                <a:spcPts val="400"/>
              </a:spcAft>
              <a:buFont typeface="Arial" panose="020B0604020202020204" pitchFamily="34" charset="0"/>
              <a:buChar char="•"/>
            </a:pPr>
            <a:r>
              <a:rPr lang="en-US" sz="1600" dirty="0"/>
              <a:t>Using a multi-linear regression model generated a prediction forecast for FAIL Rem Vol.</a:t>
            </a:r>
          </a:p>
          <a:p>
            <a:pPr lvl="1">
              <a:spcBef>
                <a:spcPts val="400"/>
              </a:spcBef>
              <a:spcAft>
                <a:spcPts val="400"/>
              </a:spcAft>
            </a:pPr>
            <a:endParaRPr lang="en-US" sz="1600" dirty="0"/>
          </a:p>
          <a:p>
            <a:pPr marL="800100" lvl="1" indent="-342900">
              <a:spcBef>
                <a:spcPts val="400"/>
              </a:spcBef>
              <a:spcAft>
                <a:spcPts val="400"/>
              </a:spcAft>
              <a:buFont typeface="Arial" panose="020B0604020202020204" pitchFamily="34" charset="0"/>
              <a:buChar char="•"/>
            </a:pPr>
            <a:endParaRPr lang="en-US" sz="1600" dirty="0"/>
          </a:p>
          <a:p>
            <a:pPr lvl="1">
              <a:spcBef>
                <a:spcPts val="400"/>
              </a:spcBef>
              <a:spcAft>
                <a:spcPts val="400"/>
              </a:spcAft>
            </a:pPr>
            <a:endParaRPr lang="en-US" sz="1600" dirty="0"/>
          </a:p>
          <a:p>
            <a:pPr lvl="1">
              <a:spcBef>
                <a:spcPts val="400"/>
              </a:spcBef>
              <a:spcAft>
                <a:spcPts val="400"/>
              </a:spcAft>
            </a:pPr>
            <a:endParaRPr lang="en-US" sz="1600" dirty="0"/>
          </a:p>
          <a:p>
            <a:pPr lvl="1">
              <a:spcBef>
                <a:spcPts val="400"/>
              </a:spcBef>
              <a:spcAft>
                <a:spcPts val="400"/>
              </a:spcAft>
            </a:pPr>
            <a:endParaRPr lang="en-US" sz="1600" dirty="0"/>
          </a:p>
          <a:p>
            <a:pPr marL="342900" indent="-342900">
              <a:buAutoNum type="arabicPeriod"/>
            </a:pPr>
            <a:endParaRPr lang="en-CA" dirty="0"/>
          </a:p>
        </p:txBody>
      </p:sp>
      <p:pic>
        <p:nvPicPr>
          <p:cNvPr id="3" name="Picture 2">
            <a:extLst>
              <a:ext uri="{FF2B5EF4-FFF2-40B4-BE49-F238E27FC236}">
                <a16:creationId xmlns:a16="http://schemas.microsoft.com/office/drawing/2014/main" id="{95C0D9FA-263B-D6F4-1ED7-A2643B4B8A48}"/>
              </a:ext>
            </a:extLst>
          </p:cNvPr>
          <p:cNvPicPr>
            <a:picLocks noChangeAspect="1"/>
          </p:cNvPicPr>
          <p:nvPr/>
        </p:nvPicPr>
        <p:blipFill>
          <a:blip r:embed="rId3"/>
          <a:stretch>
            <a:fillRect/>
          </a:stretch>
        </p:blipFill>
        <p:spPr>
          <a:xfrm>
            <a:off x="2042985" y="4231067"/>
            <a:ext cx="7695741" cy="1994735"/>
          </a:xfrm>
          <a:prstGeom prst="rect">
            <a:avLst/>
          </a:prstGeom>
        </p:spPr>
      </p:pic>
      <p:sp>
        <p:nvSpPr>
          <p:cNvPr id="7" name="TextBox 6">
            <a:extLst>
              <a:ext uri="{FF2B5EF4-FFF2-40B4-BE49-F238E27FC236}">
                <a16:creationId xmlns:a16="http://schemas.microsoft.com/office/drawing/2014/main" id="{0175E7B9-2AE9-B9F3-9FDD-625CC191A9D1}"/>
              </a:ext>
            </a:extLst>
          </p:cNvPr>
          <p:cNvSpPr txBox="1"/>
          <p:nvPr/>
        </p:nvSpPr>
        <p:spPr>
          <a:xfrm>
            <a:off x="563191" y="1809892"/>
            <a:ext cx="9175535" cy="1138773"/>
          </a:xfrm>
          <a:prstGeom prst="rect">
            <a:avLst/>
          </a:prstGeom>
          <a:noFill/>
        </p:spPr>
        <p:txBody>
          <a:bodyPr wrap="square" rtlCol="0">
            <a:spAutoFit/>
          </a:bodyPr>
          <a:lstStyle/>
          <a:p>
            <a:pPr>
              <a:spcBef>
                <a:spcPts val="400"/>
              </a:spcBef>
              <a:spcAft>
                <a:spcPts val="400"/>
              </a:spcAft>
            </a:pPr>
            <a:r>
              <a:rPr lang="en-US" sz="2400" b="1" dirty="0">
                <a:solidFill>
                  <a:schemeClr val="accent2"/>
                </a:solidFill>
              </a:rPr>
              <a:t>Liability Analysis</a:t>
            </a:r>
          </a:p>
          <a:p>
            <a:pPr lvl="1">
              <a:spcBef>
                <a:spcPts val="400"/>
              </a:spcBef>
              <a:spcAft>
                <a:spcPts val="400"/>
              </a:spcAft>
            </a:pPr>
            <a:endParaRPr lang="en-US" sz="1600" dirty="0"/>
          </a:p>
          <a:p>
            <a:pPr marL="342900" indent="-342900">
              <a:buAutoNum type="arabicPeriod"/>
            </a:pPr>
            <a:endParaRPr lang="en-CA" dirty="0"/>
          </a:p>
        </p:txBody>
      </p:sp>
      <p:sp>
        <p:nvSpPr>
          <p:cNvPr id="2" name="TextBox 1">
            <a:extLst>
              <a:ext uri="{FF2B5EF4-FFF2-40B4-BE49-F238E27FC236}">
                <a16:creationId xmlns:a16="http://schemas.microsoft.com/office/drawing/2014/main" id="{6A43CE78-0021-A285-7FED-31BF3A7312E5}"/>
              </a:ext>
            </a:extLst>
          </p:cNvPr>
          <p:cNvSpPr txBox="1"/>
          <p:nvPr/>
        </p:nvSpPr>
        <p:spPr>
          <a:xfrm>
            <a:off x="1428030" y="215960"/>
            <a:ext cx="9520524" cy="338554"/>
          </a:xfrm>
          <a:prstGeom prst="rect">
            <a:avLst/>
          </a:prstGeom>
          <a:noFill/>
        </p:spPr>
        <p:txBody>
          <a:bodyPr wrap="square" rtlCol="0">
            <a:spAutoFit/>
          </a:bodyPr>
          <a:lstStyle/>
          <a:p>
            <a:r>
              <a:rPr lang="en-US" sz="1600" dirty="0">
                <a:solidFill>
                  <a:schemeClr val="bg1"/>
                </a:solidFill>
                <a:latin typeface="Abadi" panose="020B0604020202020204" pitchFamily="34" charset="0"/>
              </a:rPr>
              <a:t>Intro| What is AI/ML? | What can AI do  | How AI “Learns” | Types | Prompting | </a:t>
            </a:r>
            <a:r>
              <a:rPr lang="en-US" sz="1600" dirty="0">
                <a:solidFill>
                  <a:schemeClr val="accent1"/>
                </a:solidFill>
                <a:latin typeface="Abadi" panose="020B0604020202020204" pitchFamily="34" charset="0"/>
              </a:rPr>
              <a:t>Examples</a:t>
            </a:r>
            <a:r>
              <a:rPr lang="en-US" sz="1600" dirty="0">
                <a:solidFill>
                  <a:schemeClr val="bg1"/>
                </a:solidFill>
                <a:latin typeface="Abadi" panose="020B0604020202020204" pitchFamily="34" charset="0"/>
              </a:rPr>
              <a:t> |  </a:t>
            </a:r>
          </a:p>
        </p:txBody>
      </p:sp>
    </p:spTree>
    <p:extLst>
      <p:ext uri="{BB962C8B-B14F-4D97-AF65-F5344CB8AC3E}">
        <p14:creationId xmlns:p14="http://schemas.microsoft.com/office/powerpoint/2010/main" val="51847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D910F0-625F-5271-2D14-C5A3DE73DE92}"/>
              </a:ext>
            </a:extLst>
          </p:cNvPr>
          <p:cNvPicPr>
            <a:picLocks noChangeAspect="1"/>
          </p:cNvPicPr>
          <p:nvPr/>
        </p:nvPicPr>
        <p:blipFill>
          <a:blip r:embed="rId3"/>
          <a:stretch>
            <a:fillRect/>
          </a:stretch>
        </p:blipFill>
        <p:spPr>
          <a:xfrm>
            <a:off x="324016" y="2686970"/>
            <a:ext cx="3382076" cy="2722020"/>
          </a:xfrm>
          <a:prstGeom prst="rect">
            <a:avLst/>
          </a:prstGeom>
        </p:spPr>
      </p:pic>
      <p:pic>
        <p:nvPicPr>
          <p:cNvPr id="9" name="Picture 8">
            <a:extLst>
              <a:ext uri="{FF2B5EF4-FFF2-40B4-BE49-F238E27FC236}">
                <a16:creationId xmlns:a16="http://schemas.microsoft.com/office/drawing/2014/main" id="{7456A35A-318A-2ABF-6B6B-2BE6EDF4910C}"/>
              </a:ext>
            </a:extLst>
          </p:cNvPr>
          <p:cNvPicPr>
            <a:picLocks noChangeAspect="1"/>
          </p:cNvPicPr>
          <p:nvPr/>
        </p:nvPicPr>
        <p:blipFill>
          <a:blip r:embed="rId4"/>
          <a:stretch>
            <a:fillRect/>
          </a:stretch>
        </p:blipFill>
        <p:spPr>
          <a:xfrm>
            <a:off x="7369629" y="1871849"/>
            <a:ext cx="4127337" cy="4352261"/>
          </a:xfrm>
          <a:prstGeom prst="rect">
            <a:avLst/>
          </a:prstGeom>
        </p:spPr>
      </p:pic>
      <p:pic>
        <p:nvPicPr>
          <p:cNvPr id="11" name="Picture 10">
            <a:extLst>
              <a:ext uri="{FF2B5EF4-FFF2-40B4-BE49-F238E27FC236}">
                <a16:creationId xmlns:a16="http://schemas.microsoft.com/office/drawing/2014/main" id="{8362A071-A31B-238F-6E2A-164216FC083B}"/>
              </a:ext>
            </a:extLst>
          </p:cNvPr>
          <p:cNvPicPr>
            <a:picLocks noChangeAspect="1"/>
          </p:cNvPicPr>
          <p:nvPr/>
        </p:nvPicPr>
        <p:blipFill>
          <a:blip r:embed="rId5"/>
          <a:stretch>
            <a:fillRect/>
          </a:stretch>
        </p:blipFill>
        <p:spPr>
          <a:xfrm>
            <a:off x="3907890" y="2686969"/>
            <a:ext cx="3461739" cy="2722020"/>
          </a:xfrm>
          <a:prstGeom prst="rect">
            <a:avLst/>
          </a:prstGeom>
        </p:spPr>
      </p:pic>
      <p:sp>
        <p:nvSpPr>
          <p:cNvPr id="2" name="TextBox 1">
            <a:extLst>
              <a:ext uri="{FF2B5EF4-FFF2-40B4-BE49-F238E27FC236}">
                <a16:creationId xmlns:a16="http://schemas.microsoft.com/office/drawing/2014/main" id="{B05164AB-5922-1AE1-A780-F4C3C2C710BE}"/>
              </a:ext>
            </a:extLst>
          </p:cNvPr>
          <p:cNvSpPr txBox="1"/>
          <p:nvPr/>
        </p:nvSpPr>
        <p:spPr>
          <a:xfrm>
            <a:off x="1428030" y="215960"/>
            <a:ext cx="9520524" cy="338554"/>
          </a:xfrm>
          <a:prstGeom prst="rect">
            <a:avLst/>
          </a:prstGeom>
          <a:noFill/>
        </p:spPr>
        <p:txBody>
          <a:bodyPr wrap="square" rtlCol="0">
            <a:spAutoFit/>
          </a:bodyPr>
          <a:lstStyle/>
          <a:p>
            <a:r>
              <a:rPr lang="en-US" sz="1600" dirty="0">
                <a:solidFill>
                  <a:schemeClr val="bg1"/>
                </a:solidFill>
                <a:latin typeface="Abadi" panose="020B0604020202020204" pitchFamily="34" charset="0"/>
              </a:rPr>
              <a:t>Intro| What is AI/ML? | What can AI do  | How AI “Learns” | Types | Prompting | </a:t>
            </a:r>
            <a:r>
              <a:rPr lang="en-US" sz="1600" dirty="0">
                <a:solidFill>
                  <a:schemeClr val="accent1"/>
                </a:solidFill>
                <a:latin typeface="Abadi" panose="020B0604020202020204" pitchFamily="34" charset="0"/>
              </a:rPr>
              <a:t>Examples</a:t>
            </a:r>
            <a:r>
              <a:rPr lang="en-US" sz="1600" dirty="0">
                <a:solidFill>
                  <a:schemeClr val="bg1"/>
                </a:solidFill>
                <a:latin typeface="Abadi" panose="020B0604020202020204" pitchFamily="34" charset="0"/>
              </a:rPr>
              <a:t> |  </a:t>
            </a:r>
          </a:p>
        </p:txBody>
      </p:sp>
    </p:spTree>
    <p:extLst>
      <p:ext uri="{BB962C8B-B14F-4D97-AF65-F5344CB8AC3E}">
        <p14:creationId xmlns:p14="http://schemas.microsoft.com/office/powerpoint/2010/main" val="146455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00E67C-C3A9-60DB-3F4E-4971C84385CA}"/>
              </a:ext>
            </a:extLst>
          </p:cNvPr>
          <p:cNvPicPr>
            <a:picLocks noChangeAspect="1"/>
          </p:cNvPicPr>
          <p:nvPr/>
        </p:nvPicPr>
        <p:blipFill rotWithShape="1">
          <a:blip r:embed="rId3"/>
          <a:srcRect t="25019" r="39417"/>
          <a:stretch/>
        </p:blipFill>
        <p:spPr>
          <a:xfrm>
            <a:off x="7235558" y="2063163"/>
            <a:ext cx="4755551" cy="4235764"/>
          </a:xfrm>
          <a:prstGeom prst="rect">
            <a:avLst/>
          </a:prstGeom>
        </p:spPr>
      </p:pic>
      <p:sp>
        <p:nvSpPr>
          <p:cNvPr id="2" name="TextBox 1">
            <a:extLst>
              <a:ext uri="{FF2B5EF4-FFF2-40B4-BE49-F238E27FC236}">
                <a16:creationId xmlns:a16="http://schemas.microsoft.com/office/drawing/2014/main" id="{7EA3433B-DF96-2BDE-7A7F-EAB1C75082BA}"/>
              </a:ext>
            </a:extLst>
          </p:cNvPr>
          <p:cNvSpPr txBox="1"/>
          <p:nvPr/>
        </p:nvSpPr>
        <p:spPr>
          <a:xfrm>
            <a:off x="1428030" y="215960"/>
            <a:ext cx="9520524" cy="338554"/>
          </a:xfrm>
          <a:prstGeom prst="rect">
            <a:avLst/>
          </a:prstGeom>
          <a:noFill/>
        </p:spPr>
        <p:txBody>
          <a:bodyPr wrap="square" rtlCol="0">
            <a:spAutoFit/>
          </a:bodyPr>
          <a:lstStyle/>
          <a:p>
            <a:r>
              <a:rPr lang="en-US" sz="1600" dirty="0">
                <a:solidFill>
                  <a:schemeClr val="bg1"/>
                </a:solidFill>
                <a:latin typeface="Abadi" panose="020B0604020202020204" pitchFamily="34" charset="0"/>
              </a:rPr>
              <a:t>Intro| What is AI/ML? | What can AI do  | How AI “Learns” | Types | Prompting | </a:t>
            </a:r>
            <a:r>
              <a:rPr lang="en-US" sz="1600" dirty="0">
                <a:solidFill>
                  <a:schemeClr val="accent1"/>
                </a:solidFill>
                <a:latin typeface="Abadi" panose="020B0604020202020204" pitchFamily="34" charset="0"/>
              </a:rPr>
              <a:t>Examples</a:t>
            </a:r>
            <a:r>
              <a:rPr lang="en-US" sz="1600" dirty="0">
                <a:solidFill>
                  <a:schemeClr val="bg1"/>
                </a:solidFill>
                <a:latin typeface="Abadi" panose="020B0604020202020204" pitchFamily="34" charset="0"/>
              </a:rPr>
              <a:t> |  </a:t>
            </a:r>
          </a:p>
        </p:txBody>
      </p:sp>
      <p:sp>
        <p:nvSpPr>
          <p:cNvPr id="6" name="TextBox 5">
            <a:extLst>
              <a:ext uri="{FF2B5EF4-FFF2-40B4-BE49-F238E27FC236}">
                <a16:creationId xmlns:a16="http://schemas.microsoft.com/office/drawing/2014/main" id="{FCC2E50B-1A48-8E33-7EAE-F30CFCB8FA6D}"/>
              </a:ext>
            </a:extLst>
          </p:cNvPr>
          <p:cNvSpPr txBox="1"/>
          <p:nvPr/>
        </p:nvSpPr>
        <p:spPr>
          <a:xfrm>
            <a:off x="323604" y="2063163"/>
            <a:ext cx="10303328" cy="3652282"/>
          </a:xfrm>
          <a:prstGeom prst="rect">
            <a:avLst/>
          </a:prstGeom>
          <a:noFill/>
        </p:spPr>
        <p:txBody>
          <a:bodyPr wrap="square" rtlCol="0">
            <a:spAutoFit/>
          </a:bodyPr>
          <a:lstStyle/>
          <a:p>
            <a:pPr>
              <a:spcBef>
                <a:spcPts val="400"/>
              </a:spcBef>
              <a:spcAft>
                <a:spcPts val="400"/>
              </a:spcAft>
            </a:pPr>
            <a:r>
              <a:rPr lang="en-CA" sz="2400" b="1" dirty="0">
                <a:solidFill>
                  <a:schemeClr val="accent2"/>
                </a:solidFill>
              </a:rPr>
              <a:t>Imagery for Conceptual Site Model Derivation</a:t>
            </a:r>
          </a:p>
          <a:p>
            <a:pPr marL="800100" lvl="1" indent="-342900">
              <a:buFont typeface="Arial" panose="020B0604020202020204" pitchFamily="34" charset="0"/>
              <a:buChar char="•"/>
            </a:pPr>
            <a:endParaRPr lang="en-CA" sz="2200" dirty="0"/>
          </a:p>
          <a:p>
            <a:pPr marL="800100" lvl="1" indent="-342900">
              <a:buFont typeface="Arial" panose="020B0604020202020204" pitchFamily="34" charset="0"/>
              <a:buChar char="•"/>
            </a:pPr>
            <a:r>
              <a:rPr lang="en-CA" sz="2200" dirty="0"/>
              <a:t>Convey a message clearly to general audience</a:t>
            </a:r>
          </a:p>
          <a:p>
            <a:pPr marL="800100" lvl="1" indent="-342900">
              <a:buFont typeface="Arial" panose="020B0604020202020204" pitchFamily="34" charset="0"/>
              <a:buChar char="•"/>
            </a:pPr>
            <a:endParaRPr lang="en-CA" sz="2200" dirty="0"/>
          </a:p>
          <a:p>
            <a:pPr marL="800100" lvl="1" indent="-342900">
              <a:buFont typeface="Arial" panose="020B0604020202020204" pitchFamily="34" charset="0"/>
              <a:buChar char="•"/>
            </a:pPr>
            <a:r>
              <a:rPr lang="en-CA" sz="2200" dirty="0"/>
              <a:t>Avoids copyright issues</a:t>
            </a:r>
          </a:p>
          <a:p>
            <a:pPr marL="800100" lvl="1" indent="-342900">
              <a:buFont typeface="Arial" panose="020B0604020202020204" pitchFamily="34" charset="0"/>
              <a:buChar char="•"/>
            </a:pPr>
            <a:endParaRPr lang="en-CA" sz="2200" dirty="0"/>
          </a:p>
          <a:p>
            <a:pPr marL="800100" lvl="1" indent="-342900">
              <a:buFont typeface="Arial" panose="020B0604020202020204" pitchFamily="34" charset="0"/>
              <a:buChar char="•"/>
            </a:pPr>
            <a:r>
              <a:rPr lang="en-CA" sz="2200" dirty="0"/>
              <a:t>Cost Conscious (as compared to Adobe Stock)</a:t>
            </a:r>
          </a:p>
          <a:p>
            <a:pPr marL="800100" lvl="1" indent="-342900">
              <a:buFont typeface="Arial" panose="020B0604020202020204" pitchFamily="34" charset="0"/>
              <a:buChar char="•"/>
            </a:pPr>
            <a:endParaRPr lang="en-CA" sz="2400" dirty="0"/>
          </a:p>
          <a:p>
            <a:pPr marL="800100" lvl="1" indent="-342900">
              <a:buFont typeface="Arial" panose="020B0604020202020204" pitchFamily="34" charset="0"/>
              <a:buChar char="•"/>
            </a:pPr>
            <a:endParaRPr lang="en-CA" sz="2400" dirty="0"/>
          </a:p>
          <a:p>
            <a:pPr marL="800100" lvl="1" indent="-342900">
              <a:buFont typeface="Arial" panose="020B0604020202020204" pitchFamily="34" charset="0"/>
              <a:buChar char="•"/>
            </a:pPr>
            <a:endParaRPr lang="en-CA" sz="2400" dirty="0"/>
          </a:p>
        </p:txBody>
      </p:sp>
    </p:spTree>
    <p:extLst>
      <p:ext uri="{BB962C8B-B14F-4D97-AF65-F5344CB8AC3E}">
        <p14:creationId xmlns:p14="http://schemas.microsoft.com/office/powerpoint/2010/main" val="355573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for a company&#10;&#10;Description automatically generated">
            <a:extLst>
              <a:ext uri="{FF2B5EF4-FFF2-40B4-BE49-F238E27FC236}">
                <a16:creationId xmlns:a16="http://schemas.microsoft.com/office/drawing/2014/main" id="{9C175B8F-0433-BE09-5EEF-7F3C7490B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980" y="170319"/>
            <a:ext cx="2050492" cy="1323905"/>
          </a:xfrm>
          <a:prstGeom prst="rect">
            <a:avLst/>
          </a:prstGeom>
        </p:spPr>
      </p:pic>
      <p:sp>
        <p:nvSpPr>
          <p:cNvPr id="5" name="TextBox 4">
            <a:extLst>
              <a:ext uri="{FF2B5EF4-FFF2-40B4-BE49-F238E27FC236}">
                <a16:creationId xmlns:a16="http://schemas.microsoft.com/office/drawing/2014/main" id="{5249FE7B-3598-10A9-A39B-A05DBBA44D8F}"/>
              </a:ext>
            </a:extLst>
          </p:cNvPr>
          <p:cNvSpPr txBox="1"/>
          <p:nvPr/>
        </p:nvSpPr>
        <p:spPr>
          <a:xfrm>
            <a:off x="2100328" y="4113845"/>
            <a:ext cx="2106398" cy="677108"/>
          </a:xfrm>
          <a:prstGeom prst="rect">
            <a:avLst/>
          </a:prstGeom>
          <a:noFill/>
        </p:spPr>
        <p:txBody>
          <a:bodyPr wrap="square" rtlCol="0">
            <a:spAutoFit/>
          </a:bodyPr>
          <a:lstStyle/>
          <a:p>
            <a:r>
              <a:rPr lang="en-US" dirty="0">
                <a:solidFill>
                  <a:srgbClr val="2B6130"/>
                </a:solidFill>
                <a:latin typeface="+mj-lt"/>
              </a:rPr>
              <a:t>Brandon Smith </a:t>
            </a:r>
          </a:p>
          <a:p>
            <a:endParaRPr lang="en-US" sz="1000" dirty="0">
              <a:solidFill>
                <a:srgbClr val="2B6130"/>
              </a:solidFill>
              <a:latin typeface="+mj-lt"/>
            </a:endParaRPr>
          </a:p>
          <a:p>
            <a:r>
              <a:rPr lang="en-US" sz="1000" dirty="0">
                <a:solidFill>
                  <a:srgbClr val="2B6130"/>
                </a:solidFill>
                <a:latin typeface="+mj-lt"/>
              </a:rPr>
              <a:t>M.Sc., </a:t>
            </a:r>
            <a:r>
              <a:rPr lang="en-US" sz="1000" dirty="0" err="1">
                <a:solidFill>
                  <a:srgbClr val="2B6130"/>
                </a:solidFill>
                <a:latin typeface="+mj-lt"/>
              </a:rPr>
              <a:t>P.Biol</a:t>
            </a:r>
            <a:r>
              <a:rPr lang="en-US" sz="1000" dirty="0">
                <a:solidFill>
                  <a:srgbClr val="2B6130"/>
                </a:solidFill>
                <a:latin typeface="+mj-lt"/>
              </a:rPr>
              <a:t>, </a:t>
            </a:r>
            <a:r>
              <a:rPr lang="en-US" sz="1000" dirty="0" err="1">
                <a:solidFill>
                  <a:srgbClr val="2B6130"/>
                </a:solidFill>
                <a:latin typeface="+mj-lt"/>
              </a:rPr>
              <a:t>RP.Bio</a:t>
            </a:r>
            <a:r>
              <a:rPr lang="en-US" sz="1000" dirty="0">
                <a:solidFill>
                  <a:srgbClr val="2B6130"/>
                </a:solidFill>
                <a:latin typeface="+mj-lt"/>
              </a:rPr>
              <a:t>, EP, QP</a:t>
            </a:r>
            <a:endParaRPr lang="en-US" sz="1000" b="1" dirty="0">
              <a:solidFill>
                <a:srgbClr val="F05223"/>
              </a:solidFill>
              <a:latin typeface="+mj-lt"/>
            </a:endParaRPr>
          </a:p>
        </p:txBody>
      </p:sp>
      <p:sp>
        <p:nvSpPr>
          <p:cNvPr id="7" name="TextBox 6">
            <a:extLst>
              <a:ext uri="{FF2B5EF4-FFF2-40B4-BE49-F238E27FC236}">
                <a16:creationId xmlns:a16="http://schemas.microsoft.com/office/drawing/2014/main" id="{42EF257F-FD9D-46A0-074A-E10BBD820F75}"/>
              </a:ext>
            </a:extLst>
          </p:cNvPr>
          <p:cNvSpPr txBox="1"/>
          <p:nvPr/>
        </p:nvSpPr>
        <p:spPr>
          <a:xfrm>
            <a:off x="1498596" y="4339543"/>
            <a:ext cx="2106398" cy="307777"/>
          </a:xfrm>
          <a:prstGeom prst="rect">
            <a:avLst/>
          </a:prstGeom>
          <a:noFill/>
        </p:spPr>
        <p:txBody>
          <a:bodyPr wrap="square" rtlCol="0">
            <a:spAutoFit/>
          </a:bodyPr>
          <a:lstStyle/>
          <a:p>
            <a:pPr algn="ctr"/>
            <a:r>
              <a:rPr lang="en-US" sz="1400" dirty="0">
                <a:solidFill>
                  <a:srgbClr val="F05223"/>
                </a:solidFill>
                <a:latin typeface="+mj-lt"/>
              </a:rPr>
              <a:t>President</a:t>
            </a:r>
            <a:endParaRPr lang="en-US" sz="1400" b="1" dirty="0">
              <a:solidFill>
                <a:srgbClr val="F05223"/>
              </a:solidFill>
              <a:latin typeface="+mj-lt"/>
            </a:endParaRPr>
          </a:p>
        </p:txBody>
      </p:sp>
      <p:pic>
        <p:nvPicPr>
          <p:cNvPr id="9" name="Picture 8">
            <a:extLst>
              <a:ext uri="{FF2B5EF4-FFF2-40B4-BE49-F238E27FC236}">
                <a16:creationId xmlns:a16="http://schemas.microsoft.com/office/drawing/2014/main" id="{06C87613-44C1-48F2-1096-6EC41B749BEE}"/>
              </a:ext>
            </a:extLst>
          </p:cNvPr>
          <p:cNvPicPr>
            <a:picLocks noChangeAspect="1"/>
          </p:cNvPicPr>
          <p:nvPr/>
        </p:nvPicPr>
        <p:blipFill rotWithShape="1">
          <a:blip r:embed="rId4">
            <a:extLst>
              <a:ext uri="{28A0092B-C50C-407E-A947-70E740481C1C}">
                <a14:useLocalDpi xmlns:a14="http://schemas.microsoft.com/office/drawing/2010/main" val="0"/>
              </a:ext>
            </a:extLst>
          </a:blip>
          <a:srcRect t="12631"/>
          <a:stretch/>
        </p:blipFill>
        <p:spPr>
          <a:xfrm>
            <a:off x="1654461" y="1747777"/>
            <a:ext cx="2708130" cy="2366068"/>
          </a:xfrm>
          <a:prstGeom prst="rect">
            <a:avLst/>
          </a:prstGeom>
        </p:spPr>
      </p:pic>
      <p:pic>
        <p:nvPicPr>
          <p:cNvPr id="10" name="Picture 9">
            <a:extLst>
              <a:ext uri="{FF2B5EF4-FFF2-40B4-BE49-F238E27FC236}">
                <a16:creationId xmlns:a16="http://schemas.microsoft.com/office/drawing/2014/main" id="{53200DD5-0290-E45F-DB2F-7CA7AA12B49B}"/>
              </a:ext>
            </a:extLst>
          </p:cNvPr>
          <p:cNvPicPr>
            <a:picLocks noChangeAspect="1"/>
          </p:cNvPicPr>
          <p:nvPr/>
        </p:nvPicPr>
        <p:blipFill rotWithShape="1">
          <a:blip r:embed="rId5">
            <a:extLst>
              <a:ext uri="{28A0092B-C50C-407E-A947-70E740481C1C}">
                <a14:useLocalDpi xmlns:a14="http://schemas.microsoft.com/office/drawing/2010/main" val="0"/>
              </a:ext>
            </a:extLst>
          </a:blip>
          <a:srcRect t="5798"/>
          <a:stretch/>
        </p:blipFill>
        <p:spPr>
          <a:xfrm>
            <a:off x="6230070" y="1663467"/>
            <a:ext cx="2602201" cy="2451333"/>
          </a:xfrm>
          <a:prstGeom prst="rect">
            <a:avLst/>
          </a:prstGeom>
        </p:spPr>
      </p:pic>
      <p:sp>
        <p:nvSpPr>
          <p:cNvPr id="11" name="TextBox 10">
            <a:extLst>
              <a:ext uri="{FF2B5EF4-FFF2-40B4-BE49-F238E27FC236}">
                <a16:creationId xmlns:a16="http://schemas.microsoft.com/office/drawing/2014/main" id="{960CC7E6-3D92-0040-85A8-D971D07756D8}"/>
              </a:ext>
            </a:extLst>
          </p:cNvPr>
          <p:cNvSpPr txBox="1"/>
          <p:nvPr/>
        </p:nvSpPr>
        <p:spPr>
          <a:xfrm>
            <a:off x="6875062" y="4135223"/>
            <a:ext cx="2106398" cy="677108"/>
          </a:xfrm>
          <a:prstGeom prst="rect">
            <a:avLst/>
          </a:prstGeom>
          <a:noFill/>
        </p:spPr>
        <p:txBody>
          <a:bodyPr wrap="square" rtlCol="0">
            <a:spAutoFit/>
          </a:bodyPr>
          <a:lstStyle/>
          <a:p>
            <a:r>
              <a:rPr lang="en-US" dirty="0">
                <a:solidFill>
                  <a:srgbClr val="2B6130"/>
                </a:solidFill>
                <a:latin typeface="+mj-lt"/>
              </a:rPr>
              <a:t>Amy Gainer</a:t>
            </a:r>
          </a:p>
          <a:p>
            <a:endParaRPr lang="en-US" sz="1000" dirty="0">
              <a:solidFill>
                <a:srgbClr val="2B6130"/>
              </a:solidFill>
              <a:latin typeface="+mj-lt"/>
            </a:endParaRPr>
          </a:p>
          <a:p>
            <a:r>
              <a:rPr lang="en-US" sz="1000" dirty="0">
                <a:solidFill>
                  <a:srgbClr val="2B6130"/>
                </a:solidFill>
                <a:latin typeface="+mj-lt"/>
              </a:rPr>
              <a:t>Ph.D., </a:t>
            </a:r>
            <a:r>
              <a:rPr lang="en-US" sz="1000" dirty="0" err="1">
                <a:solidFill>
                  <a:srgbClr val="2B6130"/>
                </a:solidFill>
                <a:latin typeface="+mj-lt"/>
              </a:rPr>
              <a:t>P.Ag</a:t>
            </a:r>
            <a:r>
              <a:rPr lang="en-US" sz="1000" dirty="0">
                <a:solidFill>
                  <a:srgbClr val="2B6130"/>
                </a:solidFill>
                <a:latin typeface="+mj-lt"/>
              </a:rPr>
              <a:t>. </a:t>
            </a:r>
            <a:endParaRPr lang="en-US" sz="1000" b="1" dirty="0">
              <a:solidFill>
                <a:srgbClr val="F05223"/>
              </a:solidFill>
              <a:latin typeface="+mj-lt"/>
            </a:endParaRPr>
          </a:p>
        </p:txBody>
      </p:sp>
      <p:sp>
        <p:nvSpPr>
          <p:cNvPr id="13" name="TextBox 12">
            <a:extLst>
              <a:ext uri="{FF2B5EF4-FFF2-40B4-BE49-F238E27FC236}">
                <a16:creationId xmlns:a16="http://schemas.microsoft.com/office/drawing/2014/main" id="{10508E25-1AE3-E704-F993-F57A87C73466}"/>
              </a:ext>
            </a:extLst>
          </p:cNvPr>
          <p:cNvSpPr txBox="1"/>
          <p:nvPr/>
        </p:nvSpPr>
        <p:spPr>
          <a:xfrm>
            <a:off x="6867043" y="4360325"/>
            <a:ext cx="2106398" cy="307777"/>
          </a:xfrm>
          <a:prstGeom prst="rect">
            <a:avLst/>
          </a:prstGeom>
          <a:noFill/>
        </p:spPr>
        <p:txBody>
          <a:bodyPr wrap="square" rtlCol="0">
            <a:spAutoFit/>
          </a:bodyPr>
          <a:lstStyle/>
          <a:p>
            <a:r>
              <a:rPr lang="en-US" sz="1400" dirty="0">
                <a:solidFill>
                  <a:srgbClr val="F05223"/>
                </a:solidFill>
                <a:latin typeface="+mj-lt"/>
              </a:rPr>
              <a:t>Senior Risk Assessor </a:t>
            </a:r>
            <a:endParaRPr lang="en-US" sz="1400" b="1" dirty="0">
              <a:solidFill>
                <a:srgbClr val="F05223"/>
              </a:solidFill>
              <a:latin typeface="+mj-lt"/>
            </a:endParaRPr>
          </a:p>
        </p:txBody>
      </p:sp>
      <p:sp>
        <p:nvSpPr>
          <p:cNvPr id="14" name="TextBox 13">
            <a:extLst>
              <a:ext uri="{FF2B5EF4-FFF2-40B4-BE49-F238E27FC236}">
                <a16:creationId xmlns:a16="http://schemas.microsoft.com/office/drawing/2014/main" id="{70F4B32D-F4B0-5718-1D42-CAE6231873A7}"/>
              </a:ext>
            </a:extLst>
          </p:cNvPr>
          <p:cNvSpPr txBox="1"/>
          <p:nvPr/>
        </p:nvSpPr>
        <p:spPr>
          <a:xfrm>
            <a:off x="2081506" y="6318417"/>
            <a:ext cx="3596262" cy="369332"/>
          </a:xfrm>
          <a:prstGeom prst="rect">
            <a:avLst/>
          </a:prstGeom>
          <a:noFill/>
        </p:spPr>
        <p:txBody>
          <a:bodyPr wrap="square" rtlCol="0">
            <a:spAutoFit/>
          </a:bodyPr>
          <a:lstStyle/>
          <a:p>
            <a:r>
              <a:rPr lang="en-US" dirty="0">
                <a:solidFill>
                  <a:srgbClr val="2B6130"/>
                </a:solidFill>
                <a:latin typeface="+mj-lt"/>
              </a:rPr>
              <a:t>Brandon@clearsitesolutions.ca</a:t>
            </a:r>
          </a:p>
        </p:txBody>
      </p:sp>
      <p:sp>
        <p:nvSpPr>
          <p:cNvPr id="15" name="TextBox 14">
            <a:extLst>
              <a:ext uri="{FF2B5EF4-FFF2-40B4-BE49-F238E27FC236}">
                <a16:creationId xmlns:a16="http://schemas.microsoft.com/office/drawing/2014/main" id="{371AFBFC-36BC-225D-79BC-65D0B810C0E8}"/>
              </a:ext>
            </a:extLst>
          </p:cNvPr>
          <p:cNvSpPr txBox="1"/>
          <p:nvPr/>
        </p:nvSpPr>
        <p:spPr>
          <a:xfrm>
            <a:off x="6895096" y="6318417"/>
            <a:ext cx="3596262" cy="369332"/>
          </a:xfrm>
          <a:prstGeom prst="rect">
            <a:avLst/>
          </a:prstGeom>
          <a:noFill/>
        </p:spPr>
        <p:txBody>
          <a:bodyPr wrap="square" rtlCol="0">
            <a:spAutoFit/>
          </a:bodyPr>
          <a:lstStyle/>
          <a:p>
            <a:r>
              <a:rPr lang="en-US" dirty="0">
                <a:solidFill>
                  <a:srgbClr val="2B6130"/>
                </a:solidFill>
                <a:latin typeface="+mj-lt"/>
              </a:rPr>
              <a:t>Amy@clearsitesolutions.ca</a:t>
            </a:r>
          </a:p>
        </p:txBody>
      </p:sp>
      <p:pic>
        <p:nvPicPr>
          <p:cNvPr id="17" name="Picture 16">
            <a:extLst>
              <a:ext uri="{FF2B5EF4-FFF2-40B4-BE49-F238E27FC236}">
                <a16:creationId xmlns:a16="http://schemas.microsoft.com/office/drawing/2014/main" id="{59D8E304-13D7-83E2-FD89-CC62DB83AB31}"/>
              </a:ext>
            </a:extLst>
          </p:cNvPr>
          <p:cNvPicPr>
            <a:picLocks noChangeAspect="1"/>
          </p:cNvPicPr>
          <p:nvPr/>
        </p:nvPicPr>
        <p:blipFill>
          <a:blip r:embed="rId6"/>
          <a:stretch>
            <a:fillRect/>
          </a:stretch>
        </p:blipFill>
        <p:spPr>
          <a:xfrm>
            <a:off x="2141892" y="4779499"/>
            <a:ext cx="1559797" cy="1564254"/>
          </a:xfrm>
          <a:prstGeom prst="rect">
            <a:avLst/>
          </a:prstGeom>
        </p:spPr>
      </p:pic>
      <p:pic>
        <p:nvPicPr>
          <p:cNvPr id="19" name="Picture 18">
            <a:extLst>
              <a:ext uri="{FF2B5EF4-FFF2-40B4-BE49-F238E27FC236}">
                <a16:creationId xmlns:a16="http://schemas.microsoft.com/office/drawing/2014/main" id="{24073CBB-736A-93D7-B5BC-311CCBDD03C8}"/>
              </a:ext>
            </a:extLst>
          </p:cNvPr>
          <p:cNvPicPr>
            <a:picLocks noChangeAspect="1"/>
          </p:cNvPicPr>
          <p:nvPr/>
        </p:nvPicPr>
        <p:blipFill>
          <a:blip r:embed="rId7"/>
          <a:stretch>
            <a:fillRect/>
          </a:stretch>
        </p:blipFill>
        <p:spPr>
          <a:xfrm>
            <a:off x="6912942" y="4801567"/>
            <a:ext cx="1559797" cy="1527614"/>
          </a:xfrm>
          <a:prstGeom prst="rect">
            <a:avLst/>
          </a:prstGeom>
        </p:spPr>
      </p:pic>
      <p:sp>
        <p:nvSpPr>
          <p:cNvPr id="20" name="TextBox 19">
            <a:extLst>
              <a:ext uri="{FF2B5EF4-FFF2-40B4-BE49-F238E27FC236}">
                <a16:creationId xmlns:a16="http://schemas.microsoft.com/office/drawing/2014/main" id="{A1B862D1-F8E4-2036-DF76-1A36CEC0CD8B}"/>
              </a:ext>
            </a:extLst>
          </p:cNvPr>
          <p:cNvSpPr txBox="1"/>
          <p:nvPr/>
        </p:nvSpPr>
        <p:spPr>
          <a:xfrm>
            <a:off x="1428030" y="215960"/>
            <a:ext cx="9520524" cy="338554"/>
          </a:xfrm>
          <a:prstGeom prst="rect">
            <a:avLst/>
          </a:prstGeom>
          <a:noFill/>
        </p:spPr>
        <p:txBody>
          <a:bodyPr wrap="square" rtlCol="0">
            <a:spAutoFit/>
          </a:bodyPr>
          <a:lstStyle/>
          <a:p>
            <a:r>
              <a:rPr lang="en-US" sz="1600" dirty="0">
                <a:solidFill>
                  <a:schemeClr val="bg1"/>
                </a:solidFill>
                <a:latin typeface="Abadi" panose="020B0604020202020204" pitchFamily="34" charset="0"/>
              </a:rPr>
              <a:t>CONTACT INFO</a:t>
            </a:r>
          </a:p>
        </p:txBody>
      </p:sp>
    </p:spTree>
    <p:extLst>
      <p:ext uri="{BB962C8B-B14F-4D97-AF65-F5344CB8AC3E}">
        <p14:creationId xmlns:p14="http://schemas.microsoft.com/office/powerpoint/2010/main" val="240196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E46882-6F42-3F45-2CB8-A59D1FB71F23}"/>
              </a:ext>
            </a:extLst>
          </p:cNvPr>
          <p:cNvSpPr txBox="1"/>
          <p:nvPr/>
        </p:nvSpPr>
        <p:spPr>
          <a:xfrm>
            <a:off x="472418" y="2094907"/>
            <a:ext cx="11431748" cy="6576159"/>
          </a:xfrm>
          <a:prstGeom prst="rect">
            <a:avLst/>
          </a:prstGeom>
          <a:noFill/>
        </p:spPr>
        <p:txBody>
          <a:bodyPr wrap="square" rtlCol="0">
            <a:spAutoFit/>
          </a:bodyPr>
          <a:lstStyle/>
          <a:p>
            <a:pPr marL="342900" indent="-342900">
              <a:spcBef>
                <a:spcPts val="400"/>
              </a:spcBef>
              <a:spcAft>
                <a:spcPts val="400"/>
              </a:spcAft>
              <a:buFont typeface="Arial" panose="020B0604020202020204" pitchFamily="34" charset="0"/>
              <a:buChar char="•"/>
            </a:pPr>
            <a:r>
              <a:rPr lang="en-US" sz="1600" dirty="0"/>
              <a:t>Generate Property liability based on fundamental risk principals that are derived by customized data models and functions</a:t>
            </a:r>
          </a:p>
          <a:p>
            <a:pPr marL="342900" indent="-342900">
              <a:spcBef>
                <a:spcPts val="400"/>
              </a:spcBef>
              <a:spcAft>
                <a:spcPts val="400"/>
              </a:spcAft>
              <a:buFont typeface="Arial" panose="020B0604020202020204" pitchFamily="34" charset="0"/>
              <a:buChar char="•"/>
            </a:pPr>
            <a:endParaRPr lang="en-US" sz="1600" dirty="0"/>
          </a:p>
          <a:p>
            <a:pPr marL="342900" indent="-342900">
              <a:spcBef>
                <a:spcPts val="400"/>
              </a:spcBef>
              <a:spcAft>
                <a:spcPts val="400"/>
              </a:spcAft>
              <a:buFont typeface="Arial" panose="020B0604020202020204" pitchFamily="34" charset="0"/>
              <a:buChar char="•"/>
            </a:pPr>
            <a:r>
              <a:rPr lang="en-US" sz="1600" dirty="0"/>
              <a:t>Calculate the fair-value market liability for Tier 1 (Generic) site remediation. When combined with the property value and ARO commitment we create the generalized Asset Liability Ratio (ALR). This ratio provides clients with a quick method for risk-ranking site and expenditure activity</a:t>
            </a:r>
          </a:p>
          <a:p>
            <a:pPr marL="342900" indent="-342900">
              <a:spcBef>
                <a:spcPts val="400"/>
              </a:spcBef>
              <a:spcAft>
                <a:spcPts val="400"/>
              </a:spcAft>
              <a:buFont typeface="Arial" panose="020B0604020202020204" pitchFamily="34" charset="0"/>
              <a:buChar char="•"/>
            </a:pPr>
            <a:endParaRPr lang="en-US" sz="1600" dirty="0"/>
          </a:p>
          <a:p>
            <a:pPr marL="342900" indent="-342900">
              <a:spcBef>
                <a:spcPts val="400"/>
              </a:spcBef>
              <a:spcAft>
                <a:spcPts val="400"/>
              </a:spcAft>
              <a:buFont typeface="Arial" panose="020B0604020202020204" pitchFamily="34" charset="0"/>
              <a:buChar char="•"/>
            </a:pPr>
            <a:r>
              <a:rPr lang="en-US" sz="1600" dirty="0"/>
              <a:t>Combining our AI, ML and Remedial Options process we generate a  streamlined path to Tier 2 (Site-Specific Risk Assessment) liability analysis in less time and at less cost. Together with the ALR we can provide index costs to management to evaluate spend/success ratio on liability closure options and site selection</a:t>
            </a:r>
          </a:p>
          <a:p>
            <a:pPr marL="342900" indent="-342900">
              <a:spcBef>
                <a:spcPts val="400"/>
              </a:spcBef>
              <a:spcAft>
                <a:spcPts val="400"/>
              </a:spcAft>
              <a:buFont typeface="Arial" panose="020B0604020202020204" pitchFamily="34" charset="0"/>
              <a:buChar char="•"/>
            </a:pPr>
            <a:endParaRPr lang="en-US" sz="1600" dirty="0"/>
          </a:p>
          <a:p>
            <a:pPr marL="342900" indent="-342900">
              <a:spcBef>
                <a:spcPts val="400"/>
              </a:spcBef>
              <a:spcAft>
                <a:spcPts val="400"/>
              </a:spcAft>
              <a:buFont typeface="Arial" panose="020B0604020202020204" pitchFamily="34" charset="0"/>
              <a:buChar char="•"/>
            </a:pPr>
            <a:r>
              <a:rPr lang="en-US" sz="1600" dirty="0"/>
              <a:t>We then inform our model with past client projects on scope/cost/success and refine our current program designs to create a detailed risk-forecast on spend value. Qualifiers such     as ease of access, landowner constraints and time-concerns (off-site permitting) can be included as risk-modifiers</a:t>
            </a:r>
          </a:p>
          <a:p>
            <a:pPr lvl="1">
              <a:spcBef>
                <a:spcPts val="400"/>
              </a:spcBef>
              <a:spcAft>
                <a:spcPts val="400"/>
              </a:spcAft>
            </a:pPr>
            <a:endParaRPr lang="en-US" sz="1600" dirty="0"/>
          </a:p>
          <a:p>
            <a:pPr marL="800100" lvl="1" indent="-342900">
              <a:spcBef>
                <a:spcPts val="400"/>
              </a:spcBef>
              <a:spcAft>
                <a:spcPts val="400"/>
              </a:spcAft>
              <a:buFont typeface="Arial" panose="020B0604020202020204" pitchFamily="34" charset="0"/>
              <a:buChar char="•"/>
            </a:pPr>
            <a:endParaRPr lang="en-US" sz="1600" dirty="0"/>
          </a:p>
          <a:p>
            <a:pPr marL="800100" lvl="1" indent="-342900">
              <a:spcBef>
                <a:spcPts val="400"/>
              </a:spcBef>
              <a:spcAft>
                <a:spcPts val="400"/>
              </a:spcAft>
              <a:buFont typeface="Arial" panose="020B0604020202020204" pitchFamily="34" charset="0"/>
              <a:buChar char="•"/>
            </a:pPr>
            <a:endParaRPr lang="en-US" sz="1600" dirty="0"/>
          </a:p>
          <a:p>
            <a:pPr lvl="1">
              <a:spcBef>
                <a:spcPts val="400"/>
              </a:spcBef>
              <a:spcAft>
                <a:spcPts val="400"/>
              </a:spcAft>
            </a:pPr>
            <a:endParaRPr lang="en-US" sz="1600" dirty="0"/>
          </a:p>
          <a:p>
            <a:pPr lvl="1">
              <a:spcBef>
                <a:spcPts val="400"/>
              </a:spcBef>
              <a:spcAft>
                <a:spcPts val="400"/>
              </a:spcAft>
            </a:pPr>
            <a:endParaRPr lang="en-US" sz="1600" dirty="0"/>
          </a:p>
          <a:p>
            <a:pPr lvl="1">
              <a:spcBef>
                <a:spcPts val="400"/>
              </a:spcBef>
              <a:spcAft>
                <a:spcPts val="400"/>
              </a:spcAft>
            </a:pPr>
            <a:endParaRPr lang="en-US" sz="1600" dirty="0"/>
          </a:p>
          <a:p>
            <a:pPr marL="342900" indent="-342900">
              <a:buAutoNum type="arabicPeriod"/>
            </a:pPr>
            <a:endParaRPr lang="en-CA" dirty="0"/>
          </a:p>
        </p:txBody>
      </p:sp>
      <p:sp>
        <p:nvSpPr>
          <p:cNvPr id="2" name="TextBox 1">
            <a:extLst>
              <a:ext uri="{FF2B5EF4-FFF2-40B4-BE49-F238E27FC236}">
                <a16:creationId xmlns:a16="http://schemas.microsoft.com/office/drawing/2014/main" id="{157D51FE-6B73-7F1A-5A21-064ED55C5D48}"/>
              </a:ext>
            </a:extLst>
          </p:cNvPr>
          <p:cNvSpPr txBox="1"/>
          <p:nvPr/>
        </p:nvSpPr>
        <p:spPr>
          <a:xfrm>
            <a:off x="1428030" y="215960"/>
            <a:ext cx="9520524" cy="338554"/>
          </a:xfrm>
          <a:prstGeom prst="rect">
            <a:avLst/>
          </a:prstGeom>
          <a:noFill/>
        </p:spPr>
        <p:txBody>
          <a:bodyPr wrap="square" rtlCol="0">
            <a:spAutoFit/>
          </a:bodyPr>
          <a:lstStyle/>
          <a:p>
            <a:r>
              <a:rPr lang="en-US" sz="1600" dirty="0">
                <a:solidFill>
                  <a:schemeClr val="bg1"/>
                </a:solidFill>
                <a:latin typeface="Abadi" panose="020B0604020202020204" pitchFamily="34" charset="0"/>
              </a:rPr>
              <a:t>Intro| What is AI/ML? | What can AI do  | How AI “Learns” | Types | Prompting | </a:t>
            </a:r>
            <a:r>
              <a:rPr lang="en-US" sz="1600" dirty="0">
                <a:solidFill>
                  <a:schemeClr val="accent1"/>
                </a:solidFill>
                <a:latin typeface="Abadi" panose="020B0604020202020204" pitchFamily="34" charset="0"/>
              </a:rPr>
              <a:t>Examples</a:t>
            </a:r>
            <a:r>
              <a:rPr lang="en-US" sz="1600" dirty="0">
                <a:solidFill>
                  <a:schemeClr val="bg1"/>
                </a:solidFill>
                <a:latin typeface="Abadi" panose="020B0604020202020204" pitchFamily="34" charset="0"/>
              </a:rPr>
              <a:t> |  </a:t>
            </a:r>
          </a:p>
        </p:txBody>
      </p:sp>
    </p:spTree>
    <p:extLst>
      <p:ext uri="{BB962C8B-B14F-4D97-AF65-F5344CB8AC3E}">
        <p14:creationId xmlns:p14="http://schemas.microsoft.com/office/powerpoint/2010/main" val="70496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E46882-6F42-3F45-2CB8-A59D1FB71F23}"/>
              </a:ext>
            </a:extLst>
          </p:cNvPr>
          <p:cNvSpPr txBox="1"/>
          <p:nvPr/>
        </p:nvSpPr>
        <p:spPr>
          <a:xfrm>
            <a:off x="820520" y="2031628"/>
            <a:ext cx="10303328" cy="3795911"/>
          </a:xfrm>
          <a:prstGeom prst="rect">
            <a:avLst/>
          </a:prstGeom>
          <a:noFill/>
        </p:spPr>
        <p:txBody>
          <a:bodyPr wrap="square" rtlCol="0">
            <a:spAutoFit/>
          </a:bodyPr>
          <a:lstStyle/>
          <a:p>
            <a:pPr marL="342900" indent="-342900">
              <a:spcBef>
                <a:spcPts val="400"/>
              </a:spcBef>
              <a:spcAft>
                <a:spcPts val="400"/>
              </a:spcAft>
              <a:buAutoNum type="arabicPeriod"/>
            </a:pPr>
            <a:r>
              <a:rPr lang="en-US" sz="2800" dirty="0"/>
              <a:t>What is AI and ML?</a:t>
            </a:r>
          </a:p>
          <a:p>
            <a:pPr marL="342900" indent="-342900">
              <a:spcBef>
                <a:spcPts val="400"/>
              </a:spcBef>
              <a:spcAft>
                <a:spcPts val="400"/>
              </a:spcAft>
              <a:buAutoNum type="arabicPeriod"/>
            </a:pPr>
            <a:r>
              <a:rPr lang="en-US" sz="2800" dirty="0"/>
              <a:t>What can AI do for us? </a:t>
            </a:r>
          </a:p>
          <a:p>
            <a:pPr marL="342900" indent="-342900">
              <a:spcBef>
                <a:spcPts val="400"/>
              </a:spcBef>
              <a:spcAft>
                <a:spcPts val="400"/>
              </a:spcAft>
              <a:buAutoNum type="arabicPeriod"/>
            </a:pPr>
            <a:r>
              <a:rPr lang="en-US" sz="2800" dirty="0"/>
              <a:t>How AI  “Learns”</a:t>
            </a:r>
          </a:p>
          <a:p>
            <a:pPr marL="342900" indent="-342900">
              <a:spcBef>
                <a:spcPts val="400"/>
              </a:spcBef>
              <a:spcAft>
                <a:spcPts val="400"/>
              </a:spcAft>
              <a:buAutoNum type="arabicPeriod"/>
            </a:pPr>
            <a:r>
              <a:rPr lang="en-US" sz="2800" dirty="0"/>
              <a:t>Types of AI </a:t>
            </a:r>
          </a:p>
          <a:p>
            <a:pPr marL="342900" indent="-342900">
              <a:spcBef>
                <a:spcPts val="400"/>
              </a:spcBef>
              <a:spcAft>
                <a:spcPts val="400"/>
              </a:spcAft>
              <a:buAutoNum type="arabicPeriod"/>
            </a:pPr>
            <a:r>
              <a:rPr lang="en-US" sz="2800" dirty="0"/>
              <a:t>Prompting</a:t>
            </a:r>
          </a:p>
          <a:p>
            <a:pPr marL="342900" indent="-342900">
              <a:spcBef>
                <a:spcPts val="400"/>
              </a:spcBef>
              <a:spcAft>
                <a:spcPts val="400"/>
              </a:spcAft>
              <a:buAutoNum type="arabicPeriod"/>
            </a:pPr>
            <a:r>
              <a:rPr lang="en-US" sz="2800" dirty="0"/>
              <a:t>Examples</a:t>
            </a:r>
          </a:p>
          <a:p>
            <a:endParaRPr lang="en-CA" sz="3600" dirty="0"/>
          </a:p>
        </p:txBody>
      </p:sp>
      <p:pic>
        <p:nvPicPr>
          <p:cNvPr id="2" name="Image 263" descr="A logo with mountains in the middle&#10;&#10;Description automatically generated">
            <a:extLst>
              <a:ext uri="{FF2B5EF4-FFF2-40B4-BE49-F238E27FC236}">
                <a16:creationId xmlns:a16="http://schemas.microsoft.com/office/drawing/2014/main" id="{432050E1-F92D-1E36-D4C1-0765527F2B1F}"/>
              </a:ext>
            </a:extLst>
          </p:cNvPr>
          <p:cNvPicPr>
            <a:picLocks/>
          </p:cNvPicPr>
          <p:nvPr/>
        </p:nvPicPr>
        <p:blipFill>
          <a:blip r:embed="rId2" cstate="print">
            <a:alphaModFix amt="50000"/>
          </a:blip>
          <a:stretch>
            <a:fillRect/>
          </a:stretch>
        </p:blipFill>
        <p:spPr>
          <a:xfrm>
            <a:off x="2352091" y="2072522"/>
            <a:ext cx="7734748" cy="4569518"/>
          </a:xfrm>
          <a:prstGeom prst="rect">
            <a:avLst/>
          </a:prstGeom>
        </p:spPr>
      </p:pic>
      <p:sp>
        <p:nvSpPr>
          <p:cNvPr id="3" name="TextBox 2">
            <a:extLst>
              <a:ext uri="{FF2B5EF4-FFF2-40B4-BE49-F238E27FC236}">
                <a16:creationId xmlns:a16="http://schemas.microsoft.com/office/drawing/2014/main" id="{08B1C2DB-BBE7-BCC8-EF76-46933F328579}"/>
              </a:ext>
            </a:extLst>
          </p:cNvPr>
          <p:cNvSpPr txBox="1"/>
          <p:nvPr/>
        </p:nvSpPr>
        <p:spPr>
          <a:xfrm>
            <a:off x="1428030" y="215960"/>
            <a:ext cx="9520524" cy="338554"/>
          </a:xfrm>
          <a:prstGeom prst="rect">
            <a:avLst/>
          </a:prstGeom>
          <a:noFill/>
        </p:spPr>
        <p:txBody>
          <a:bodyPr wrap="square" rtlCol="0">
            <a:spAutoFit/>
          </a:bodyPr>
          <a:lstStyle/>
          <a:p>
            <a:r>
              <a:rPr lang="en-US" sz="1600" dirty="0">
                <a:solidFill>
                  <a:schemeClr val="accent1"/>
                </a:solidFill>
                <a:latin typeface="Abadi" panose="020B0604020202020204" pitchFamily="34" charset="0"/>
              </a:rPr>
              <a:t>Intro</a:t>
            </a:r>
            <a:r>
              <a:rPr lang="en-US" sz="1600" dirty="0">
                <a:solidFill>
                  <a:schemeClr val="bg1"/>
                </a:solidFill>
                <a:latin typeface="Abadi" panose="020B0604020202020204" pitchFamily="34" charset="0"/>
              </a:rPr>
              <a:t>|</a:t>
            </a:r>
            <a:r>
              <a:rPr lang="en-US" sz="1600" dirty="0">
                <a:solidFill>
                  <a:schemeClr val="accent1"/>
                </a:solidFill>
                <a:latin typeface="Abadi" panose="020B0604020202020204" pitchFamily="34" charset="0"/>
              </a:rPr>
              <a:t> </a:t>
            </a:r>
            <a:r>
              <a:rPr lang="en-US" sz="1600" dirty="0">
                <a:solidFill>
                  <a:schemeClr val="bg1"/>
                </a:solidFill>
                <a:latin typeface="Abadi" panose="020B0604020202020204" pitchFamily="34" charset="0"/>
              </a:rPr>
              <a:t>What is AI/ML? | What can AI do  | How AI “Learns” | Types | Prompting | Examples |  </a:t>
            </a:r>
          </a:p>
        </p:txBody>
      </p:sp>
    </p:spTree>
    <p:extLst>
      <p:ext uri="{BB962C8B-B14F-4D97-AF65-F5344CB8AC3E}">
        <p14:creationId xmlns:p14="http://schemas.microsoft.com/office/powerpoint/2010/main" val="308280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263" descr="A logo with mountains in the middle&#10;&#10;Description automatically generated">
            <a:extLst>
              <a:ext uri="{FF2B5EF4-FFF2-40B4-BE49-F238E27FC236}">
                <a16:creationId xmlns:a16="http://schemas.microsoft.com/office/drawing/2014/main" id="{6C775C8E-ADE7-53D9-6AC1-72365EC49960}"/>
              </a:ext>
            </a:extLst>
          </p:cNvPr>
          <p:cNvPicPr>
            <a:picLocks/>
          </p:cNvPicPr>
          <p:nvPr/>
        </p:nvPicPr>
        <p:blipFill>
          <a:blip r:embed="rId3" cstate="print">
            <a:alphaModFix amt="50000"/>
          </a:blip>
          <a:stretch>
            <a:fillRect/>
          </a:stretch>
        </p:blipFill>
        <p:spPr>
          <a:xfrm>
            <a:off x="2320918" y="2072522"/>
            <a:ext cx="7734748" cy="4569518"/>
          </a:xfrm>
          <a:prstGeom prst="rect">
            <a:avLst/>
          </a:prstGeom>
        </p:spPr>
      </p:pic>
      <p:sp>
        <p:nvSpPr>
          <p:cNvPr id="6" name="TextBox 5">
            <a:extLst>
              <a:ext uri="{FF2B5EF4-FFF2-40B4-BE49-F238E27FC236}">
                <a16:creationId xmlns:a16="http://schemas.microsoft.com/office/drawing/2014/main" id="{5DE46882-6F42-3F45-2CB8-A59D1FB71F23}"/>
              </a:ext>
            </a:extLst>
          </p:cNvPr>
          <p:cNvSpPr txBox="1"/>
          <p:nvPr/>
        </p:nvSpPr>
        <p:spPr>
          <a:xfrm>
            <a:off x="1036628" y="1781001"/>
            <a:ext cx="10303328" cy="523220"/>
          </a:xfrm>
          <a:prstGeom prst="rect">
            <a:avLst/>
          </a:prstGeom>
          <a:noFill/>
        </p:spPr>
        <p:txBody>
          <a:bodyPr wrap="square" rtlCol="0">
            <a:spAutoFit/>
          </a:bodyPr>
          <a:lstStyle/>
          <a:p>
            <a:pPr algn="ctr">
              <a:spcBef>
                <a:spcPts val="400"/>
              </a:spcBef>
              <a:spcAft>
                <a:spcPts val="400"/>
              </a:spcAft>
            </a:pPr>
            <a:r>
              <a:rPr lang="en-US" sz="2800" dirty="0"/>
              <a:t>AI is not taking your   job</a:t>
            </a:r>
          </a:p>
        </p:txBody>
      </p:sp>
      <p:sp>
        <p:nvSpPr>
          <p:cNvPr id="3" name="TextBox 2">
            <a:extLst>
              <a:ext uri="{FF2B5EF4-FFF2-40B4-BE49-F238E27FC236}">
                <a16:creationId xmlns:a16="http://schemas.microsoft.com/office/drawing/2014/main" id="{28F40F7C-1984-C8F5-57CA-30E5094DEAB7}"/>
              </a:ext>
            </a:extLst>
          </p:cNvPr>
          <p:cNvSpPr txBox="1"/>
          <p:nvPr/>
        </p:nvSpPr>
        <p:spPr>
          <a:xfrm>
            <a:off x="1036628" y="3251500"/>
            <a:ext cx="10303328" cy="630942"/>
          </a:xfrm>
          <a:prstGeom prst="rect">
            <a:avLst/>
          </a:prstGeom>
          <a:noFill/>
        </p:spPr>
        <p:txBody>
          <a:bodyPr wrap="square" rtlCol="0">
            <a:spAutoFit/>
          </a:bodyPr>
          <a:lstStyle/>
          <a:p>
            <a:pPr algn="ctr">
              <a:spcBef>
                <a:spcPts val="400"/>
              </a:spcBef>
              <a:spcAft>
                <a:spcPts val="400"/>
              </a:spcAft>
            </a:pPr>
            <a:r>
              <a:rPr lang="en-US" sz="3500" dirty="0"/>
              <a:t>AI makes you better at your job</a:t>
            </a:r>
          </a:p>
        </p:txBody>
      </p:sp>
      <p:pic>
        <p:nvPicPr>
          <p:cNvPr id="14" name="Picture 13">
            <a:extLst>
              <a:ext uri="{FF2B5EF4-FFF2-40B4-BE49-F238E27FC236}">
                <a16:creationId xmlns:a16="http://schemas.microsoft.com/office/drawing/2014/main" id="{0EA1EDC5-6C0C-3039-10BE-0443A90D77B2}"/>
              </a:ext>
            </a:extLst>
          </p:cNvPr>
          <p:cNvPicPr>
            <a:picLocks noChangeAspect="1"/>
          </p:cNvPicPr>
          <p:nvPr/>
        </p:nvPicPr>
        <p:blipFill>
          <a:blip r:embed="rId4"/>
          <a:stretch>
            <a:fillRect/>
          </a:stretch>
        </p:blipFill>
        <p:spPr>
          <a:xfrm>
            <a:off x="3789986" y="2072522"/>
            <a:ext cx="4438962" cy="43242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7BC5AE9D-C74A-1AD7-08CE-14BCED4C0902}"/>
              </a:ext>
            </a:extLst>
          </p:cNvPr>
          <p:cNvSpPr txBox="1"/>
          <p:nvPr/>
        </p:nvSpPr>
        <p:spPr>
          <a:xfrm>
            <a:off x="1428030" y="215960"/>
            <a:ext cx="9520524" cy="338554"/>
          </a:xfrm>
          <a:prstGeom prst="rect">
            <a:avLst/>
          </a:prstGeom>
          <a:noFill/>
        </p:spPr>
        <p:txBody>
          <a:bodyPr wrap="square" rtlCol="0">
            <a:spAutoFit/>
          </a:bodyPr>
          <a:lstStyle/>
          <a:p>
            <a:r>
              <a:rPr lang="en-US" sz="1600" dirty="0">
                <a:solidFill>
                  <a:schemeClr val="accent1"/>
                </a:solidFill>
                <a:latin typeface="Abadi" panose="020B0604020202020204" pitchFamily="34" charset="0"/>
              </a:rPr>
              <a:t>Intro</a:t>
            </a:r>
            <a:r>
              <a:rPr lang="en-US" sz="1600" dirty="0">
                <a:solidFill>
                  <a:schemeClr val="bg1"/>
                </a:solidFill>
                <a:latin typeface="Abadi" panose="020B0604020202020204" pitchFamily="34" charset="0"/>
              </a:rPr>
              <a:t>|</a:t>
            </a:r>
            <a:r>
              <a:rPr lang="en-US" sz="1600" dirty="0">
                <a:solidFill>
                  <a:schemeClr val="accent1"/>
                </a:solidFill>
                <a:latin typeface="Abadi" panose="020B0604020202020204" pitchFamily="34" charset="0"/>
              </a:rPr>
              <a:t> </a:t>
            </a:r>
            <a:r>
              <a:rPr lang="en-US" sz="1600" dirty="0">
                <a:solidFill>
                  <a:schemeClr val="bg1"/>
                </a:solidFill>
                <a:latin typeface="Abadi" panose="020B0604020202020204" pitchFamily="34" charset="0"/>
              </a:rPr>
              <a:t>What is AI/ML? | What can AI do  | How AI “Learns” | Types | Prompting | Examples |  </a:t>
            </a:r>
          </a:p>
        </p:txBody>
      </p:sp>
      <p:sp>
        <p:nvSpPr>
          <p:cNvPr id="8" name="Rectangle 7">
            <a:extLst>
              <a:ext uri="{FF2B5EF4-FFF2-40B4-BE49-F238E27FC236}">
                <a16:creationId xmlns:a16="http://schemas.microsoft.com/office/drawing/2014/main" id="{C1DB5E0F-B077-84C7-F521-0CCFF592F4B5}"/>
              </a:ext>
            </a:extLst>
          </p:cNvPr>
          <p:cNvSpPr/>
          <p:nvPr/>
        </p:nvSpPr>
        <p:spPr>
          <a:xfrm>
            <a:off x="5709336" y="3323434"/>
            <a:ext cx="1309254" cy="7074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AB04A04C-46D4-C5BA-FED9-95774C9B2A6B}"/>
              </a:ext>
            </a:extLst>
          </p:cNvPr>
          <p:cNvSpPr txBox="1"/>
          <p:nvPr/>
        </p:nvSpPr>
        <p:spPr>
          <a:xfrm>
            <a:off x="5517103" y="3372346"/>
            <a:ext cx="1693720" cy="461665"/>
          </a:xfrm>
          <a:prstGeom prst="rect">
            <a:avLst/>
          </a:prstGeom>
          <a:noFill/>
        </p:spPr>
        <p:txBody>
          <a:bodyPr wrap="square" rtlCol="0">
            <a:spAutoFit/>
          </a:bodyPr>
          <a:lstStyle/>
          <a:p>
            <a:pPr algn="ctr">
              <a:spcBef>
                <a:spcPts val="400"/>
              </a:spcBef>
              <a:spcAft>
                <a:spcPts val="400"/>
              </a:spcAft>
            </a:pPr>
            <a:r>
              <a:rPr lang="en-US" sz="2400" dirty="0">
                <a:solidFill>
                  <a:schemeClr val="accent2"/>
                </a:solidFill>
              </a:rPr>
              <a:t>FASTER</a:t>
            </a:r>
          </a:p>
        </p:txBody>
      </p:sp>
      <p:sp>
        <p:nvSpPr>
          <p:cNvPr id="10" name="TextBox 9">
            <a:extLst>
              <a:ext uri="{FF2B5EF4-FFF2-40B4-BE49-F238E27FC236}">
                <a16:creationId xmlns:a16="http://schemas.microsoft.com/office/drawing/2014/main" id="{CEB0C345-62B2-AEB8-477D-3FA3D009B6E8}"/>
              </a:ext>
            </a:extLst>
          </p:cNvPr>
          <p:cNvSpPr txBox="1"/>
          <p:nvPr/>
        </p:nvSpPr>
        <p:spPr>
          <a:xfrm>
            <a:off x="5527494" y="3375389"/>
            <a:ext cx="1693720" cy="461665"/>
          </a:xfrm>
          <a:prstGeom prst="rect">
            <a:avLst/>
          </a:prstGeom>
          <a:noFill/>
        </p:spPr>
        <p:txBody>
          <a:bodyPr wrap="square" rtlCol="0">
            <a:spAutoFit/>
          </a:bodyPr>
          <a:lstStyle/>
          <a:p>
            <a:pPr algn="ctr">
              <a:spcBef>
                <a:spcPts val="400"/>
              </a:spcBef>
              <a:spcAft>
                <a:spcPts val="400"/>
              </a:spcAft>
            </a:pPr>
            <a:r>
              <a:rPr lang="en-US" sz="2400" dirty="0">
                <a:solidFill>
                  <a:schemeClr val="accent2"/>
                </a:solidFill>
              </a:rPr>
              <a:t>SMARTER</a:t>
            </a:r>
          </a:p>
        </p:txBody>
      </p:sp>
      <p:sp>
        <p:nvSpPr>
          <p:cNvPr id="11" name="TextBox 10">
            <a:extLst>
              <a:ext uri="{FF2B5EF4-FFF2-40B4-BE49-F238E27FC236}">
                <a16:creationId xmlns:a16="http://schemas.microsoft.com/office/drawing/2014/main" id="{E91EB2FD-167E-7E09-9C6F-D2A379BD527A}"/>
              </a:ext>
            </a:extLst>
          </p:cNvPr>
          <p:cNvSpPr txBox="1"/>
          <p:nvPr/>
        </p:nvSpPr>
        <p:spPr>
          <a:xfrm>
            <a:off x="5527494" y="3372176"/>
            <a:ext cx="1693720" cy="461665"/>
          </a:xfrm>
          <a:prstGeom prst="rect">
            <a:avLst/>
          </a:prstGeom>
          <a:noFill/>
        </p:spPr>
        <p:txBody>
          <a:bodyPr wrap="square" rtlCol="0">
            <a:spAutoFit/>
          </a:bodyPr>
          <a:lstStyle/>
          <a:p>
            <a:pPr algn="ctr">
              <a:spcBef>
                <a:spcPts val="400"/>
              </a:spcBef>
              <a:spcAft>
                <a:spcPts val="400"/>
              </a:spcAft>
            </a:pPr>
            <a:r>
              <a:rPr lang="en-US" sz="2400" dirty="0">
                <a:solidFill>
                  <a:schemeClr val="accent2"/>
                </a:solidFill>
              </a:rPr>
              <a:t>EFFICIENT</a:t>
            </a:r>
          </a:p>
        </p:txBody>
      </p:sp>
    </p:spTree>
    <p:extLst>
      <p:ext uri="{BB962C8B-B14F-4D97-AF65-F5344CB8AC3E}">
        <p14:creationId xmlns:p14="http://schemas.microsoft.com/office/powerpoint/2010/main" val="14602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xit" presetSubtype="0" fill="hold" grpId="1" nodeType="with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8" grpId="0" animBg="1"/>
      <p:bldP spid="8" grpId="1" animBg="1"/>
      <p:bldP spid="9" grpId="0"/>
      <p:bldP spid="9" grpId="1"/>
      <p:bldP spid="10" grpId="0"/>
      <p:bldP spid="10" grpId="1"/>
      <p:bldP spid="11" grpId="0"/>
      <p:bldP spid="1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03593B-6A00-F2DB-45D5-804366647136}"/>
              </a:ext>
            </a:extLst>
          </p:cNvPr>
          <p:cNvSpPr txBox="1"/>
          <p:nvPr/>
        </p:nvSpPr>
        <p:spPr>
          <a:xfrm>
            <a:off x="676895" y="1754109"/>
            <a:ext cx="10303328" cy="3416320"/>
          </a:xfrm>
          <a:prstGeom prst="rect">
            <a:avLst/>
          </a:prstGeom>
          <a:noFill/>
        </p:spPr>
        <p:txBody>
          <a:bodyPr wrap="square" rtlCol="0">
            <a:spAutoFit/>
          </a:bodyPr>
          <a:lstStyle/>
          <a:p>
            <a:pPr marL="342900" indent="-342900">
              <a:buFont typeface="Arial" panose="020B0604020202020204" pitchFamily="34" charset="0"/>
              <a:buChar char="•"/>
            </a:pPr>
            <a:r>
              <a:rPr lang="en-US" sz="2400" b="1" dirty="0"/>
              <a:t>Artificial Intelligence (AI) </a:t>
            </a:r>
            <a:r>
              <a:rPr lang="en-US" sz="2400" dirty="0"/>
              <a:t>refers to the simulation of human intelligence in machines.</a:t>
            </a:r>
          </a:p>
          <a:p>
            <a:r>
              <a:rPr lang="en-US" sz="2400" dirty="0"/>
              <a:t> </a:t>
            </a:r>
            <a:endParaRPr lang="en-CA" sz="2400" dirty="0"/>
          </a:p>
          <a:p>
            <a:pPr marL="342900" indent="-342900">
              <a:buFont typeface="Arial" panose="020B0604020202020204" pitchFamily="34" charset="0"/>
              <a:buChar char="•"/>
            </a:pPr>
            <a:r>
              <a:rPr lang="en-US" sz="2400" b="1" dirty="0"/>
              <a:t>Machine Learning (ML) </a:t>
            </a:r>
            <a:r>
              <a:rPr lang="en-US" sz="2400" dirty="0"/>
              <a:t>is a subset of AI that provides systems the ability to automatically learn and improve from experience without being explicitly programmed. ML focuses on the development of computer programs that can access data and use it to learn for themselves.</a:t>
            </a:r>
          </a:p>
          <a:p>
            <a:endParaRPr lang="en-US" sz="2400" dirty="0"/>
          </a:p>
        </p:txBody>
      </p:sp>
      <p:sp>
        <p:nvSpPr>
          <p:cNvPr id="6" name="TextBox 5">
            <a:extLst>
              <a:ext uri="{FF2B5EF4-FFF2-40B4-BE49-F238E27FC236}">
                <a16:creationId xmlns:a16="http://schemas.microsoft.com/office/drawing/2014/main" id="{52DA79CF-B42D-CB3A-C1AB-95343C7EDE83}"/>
              </a:ext>
            </a:extLst>
          </p:cNvPr>
          <p:cNvSpPr txBox="1"/>
          <p:nvPr/>
        </p:nvSpPr>
        <p:spPr>
          <a:xfrm>
            <a:off x="1428030" y="215960"/>
            <a:ext cx="9520524" cy="338554"/>
          </a:xfrm>
          <a:prstGeom prst="rect">
            <a:avLst/>
          </a:prstGeom>
          <a:noFill/>
        </p:spPr>
        <p:txBody>
          <a:bodyPr wrap="square" rtlCol="0">
            <a:spAutoFit/>
          </a:bodyPr>
          <a:lstStyle/>
          <a:p>
            <a:r>
              <a:rPr lang="en-US" sz="1600" dirty="0">
                <a:solidFill>
                  <a:schemeClr val="bg1"/>
                </a:solidFill>
                <a:latin typeface="Abadi" panose="020B0604020202020204" pitchFamily="34" charset="0"/>
              </a:rPr>
              <a:t>Intro| </a:t>
            </a:r>
            <a:r>
              <a:rPr lang="en-US" sz="1600" dirty="0">
                <a:solidFill>
                  <a:schemeClr val="accent1"/>
                </a:solidFill>
                <a:latin typeface="Abadi" panose="020B0604020202020204" pitchFamily="34" charset="0"/>
              </a:rPr>
              <a:t>What is AI/ML?</a:t>
            </a:r>
            <a:r>
              <a:rPr lang="en-US" sz="1600" dirty="0">
                <a:solidFill>
                  <a:schemeClr val="bg1"/>
                </a:solidFill>
                <a:latin typeface="Abadi" panose="020B0604020202020204" pitchFamily="34" charset="0"/>
              </a:rPr>
              <a:t> | What can AI do  | How AI “Learns” | Types | Prompting | Examples |  </a:t>
            </a:r>
          </a:p>
        </p:txBody>
      </p:sp>
      <p:pic>
        <p:nvPicPr>
          <p:cNvPr id="8" name="Image 263" descr="A logo with mountains in the middle&#10;&#10;Description automatically generated">
            <a:extLst>
              <a:ext uri="{FF2B5EF4-FFF2-40B4-BE49-F238E27FC236}">
                <a16:creationId xmlns:a16="http://schemas.microsoft.com/office/drawing/2014/main" id="{1AE20F22-DAA7-CBEC-1018-8ABEC870C304}"/>
              </a:ext>
            </a:extLst>
          </p:cNvPr>
          <p:cNvPicPr>
            <a:picLocks/>
          </p:cNvPicPr>
          <p:nvPr/>
        </p:nvPicPr>
        <p:blipFill>
          <a:blip r:embed="rId3" cstate="print">
            <a:alphaModFix amt="50000"/>
          </a:blip>
          <a:stretch>
            <a:fillRect/>
          </a:stretch>
        </p:blipFill>
        <p:spPr>
          <a:xfrm>
            <a:off x="2352091" y="2072522"/>
            <a:ext cx="7734748" cy="4569518"/>
          </a:xfrm>
          <a:prstGeom prst="rect">
            <a:avLst/>
          </a:prstGeom>
        </p:spPr>
      </p:pic>
      <p:pic>
        <p:nvPicPr>
          <p:cNvPr id="9" name="Image 263" descr="A logo with mountains in the middle&#10;&#10;Description automatically generated">
            <a:extLst>
              <a:ext uri="{FF2B5EF4-FFF2-40B4-BE49-F238E27FC236}">
                <a16:creationId xmlns:a16="http://schemas.microsoft.com/office/drawing/2014/main" id="{B52B56D4-0362-4815-7AE5-46949FC464DA}"/>
              </a:ext>
            </a:extLst>
          </p:cNvPr>
          <p:cNvPicPr>
            <a:picLocks/>
          </p:cNvPicPr>
          <p:nvPr/>
        </p:nvPicPr>
        <p:blipFill>
          <a:blip r:embed="rId3" cstate="print">
            <a:alphaModFix amt="50000"/>
          </a:blip>
          <a:stretch>
            <a:fillRect/>
          </a:stretch>
        </p:blipFill>
        <p:spPr>
          <a:xfrm>
            <a:off x="2504491" y="2224922"/>
            <a:ext cx="7734748" cy="4569518"/>
          </a:xfrm>
          <a:prstGeom prst="rect">
            <a:avLst/>
          </a:prstGeom>
        </p:spPr>
      </p:pic>
    </p:spTree>
    <p:extLst>
      <p:ext uri="{BB962C8B-B14F-4D97-AF65-F5344CB8AC3E}">
        <p14:creationId xmlns:p14="http://schemas.microsoft.com/office/powerpoint/2010/main" val="285055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03593B-6A00-F2DB-45D5-804366647136}"/>
              </a:ext>
            </a:extLst>
          </p:cNvPr>
          <p:cNvSpPr txBox="1"/>
          <p:nvPr/>
        </p:nvSpPr>
        <p:spPr>
          <a:xfrm>
            <a:off x="548255" y="2707764"/>
            <a:ext cx="10303328" cy="3801041"/>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CA" sz="2800" dirty="0"/>
              <a:t>Analytical laboratories</a:t>
            </a:r>
          </a:p>
          <a:p>
            <a:pPr marL="342900" indent="-342900">
              <a:spcBef>
                <a:spcPts val="600"/>
              </a:spcBef>
              <a:spcAft>
                <a:spcPts val="600"/>
              </a:spcAft>
              <a:buFont typeface="Arial" panose="020B0604020202020204" pitchFamily="34" charset="0"/>
              <a:buChar char="•"/>
            </a:pPr>
            <a:r>
              <a:rPr lang="en-CA" sz="2800" dirty="0"/>
              <a:t>Voice Activated – Siri / Alexa</a:t>
            </a:r>
          </a:p>
          <a:p>
            <a:pPr marL="342900" indent="-342900">
              <a:spcBef>
                <a:spcPts val="600"/>
              </a:spcBef>
              <a:spcAft>
                <a:spcPts val="600"/>
              </a:spcAft>
              <a:buFont typeface="Arial" panose="020B0604020202020204" pitchFamily="34" charset="0"/>
              <a:buChar char="•"/>
            </a:pPr>
            <a:r>
              <a:rPr lang="en-CA" sz="2800" dirty="0"/>
              <a:t>Recommended friends on Facebook</a:t>
            </a:r>
          </a:p>
          <a:p>
            <a:pPr marL="342900" indent="-342900">
              <a:spcBef>
                <a:spcPts val="600"/>
              </a:spcBef>
              <a:spcAft>
                <a:spcPts val="600"/>
              </a:spcAft>
              <a:buFont typeface="Arial" panose="020B0604020202020204" pitchFamily="34" charset="0"/>
              <a:buChar char="•"/>
            </a:pPr>
            <a:r>
              <a:rPr lang="en-CA" sz="2800" dirty="0"/>
              <a:t>Self-driving cars</a:t>
            </a:r>
          </a:p>
          <a:p>
            <a:pPr marL="342900" indent="-342900">
              <a:spcBef>
                <a:spcPts val="600"/>
              </a:spcBef>
              <a:spcAft>
                <a:spcPts val="600"/>
              </a:spcAft>
              <a:buFont typeface="Arial" panose="020B0604020202020204" pitchFamily="34" charset="0"/>
              <a:buChar char="•"/>
            </a:pPr>
            <a:r>
              <a:rPr lang="en-CA" sz="2800" dirty="0"/>
              <a:t>Online customer service “chatbots”</a:t>
            </a:r>
          </a:p>
          <a:p>
            <a:pPr marL="342900" indent="-342900">
              <a:buFont typeface="Arial" panose="020B0604020202020204" pitchFamily="34" charset="0"/>
              <a:buChar char="•"/>
            </a:pPr>
            <a:endParaRPr lang="en-US" sz="2800" dirty="0"/>
          </a:p>
          <a:p>
            <a:endParaRPr lang="en-US" sz="2800" dirty="0"/>
          </a:p>
        </p:txBody>
      </p:sp>
      <p:pic>
        <p:nvPicPr>
          <p:cNvPr id="6" name="Picture 5">
            <a:extLst>
              <a:ext uri="{FF2B5EF4-FFF2-40B4-BE49-F238E27FC236}">
                <a16:creationId xmlns:a16="http://schemas.microsoft.com/office/drawing/2014/main" id="{B77FEB8F-1063-E8C9-E2D6-0858123BC48E}"/>
              </a:ext>
            </a:extLst>
          </p:cNvPr>
          <p:cNvPicPr>
            <a:picLocks noChangeAspect="1"/>
          </p:cNvPicPr>
          <p:nvPr/>
        </p:nvPicPr>
        <p:blipFill>
          <a:blip r:embed="rId3"/>
          <a:stretch>
            <a:fillRect/>
          </a:stretch>
        </p:blipFill>
        <p:spPr>
          <a:xfrm>
            <a:off x="6993836" y="2707764"/>
            <a:ext cx="4945946" cy="3325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7C04F13-9738-C510-C4BD-C761A9ECF8BC}"/>
              </a:ext>
            </a:extLst>
          </p:cNvPr>
          <p:cNvSpPr txBox="1"/>
          <p:nvPr/>
        </p:nvSpPr>
        <p:spPr>
          <a:xfrm>
            <a:off x="1428030" y="215960"/>
            <a:ext cx="9520524" cy="338554"/>
          </a:xfrm>
          <a:prstGeom prst="rect">
            <a:avLst/>
          </a:prstGeom>
          <a:noFill/>
        </p:spPr>
        <p:txBody>
          <a:bodyPr wrap="square" rtlCol="0">
            <a:spAutoFit/>
          </a:bodyPr>
          <a:lstStyle/>
          <a:p>
            <a:r>
              <a:rPr lang="en-US" sz="1600" dirty="0">
                <a:solidFill>
                  <a:schemeClr val="bg1"/>
                </a:solidFill>
                <a:latin typeface="Abadi" panose="020B0604020202020204" pitchFamily="34" charset="0"/>
              </a:rPr>
              <a:t>Intro| </a:t>
            </a:r>
            <a:r>
              <a:rPr lang="en-US" sz="1600" dirty="0">
                <a:solidFill>
                  <a:schemeClr val="accent1"/>
                </a:solidFill>
                <a:latin typeface="Abadi" panose="020B0604020202020204" pitchFamily="34" charset="0"/>
              </a:rPr>
              <a:t>What is AI/ML?</a:t>
            </a:r>
            <a:r>
              <a:rPr lang="en-US" sz="1600" dirty="0">
                <a:solidFill>
                  <a:schemeClr val="bg1"/>
                </a:solidFill>
                <a:latin typeface="Abadi" panose="020B0604020202020204" pitchFamily="34" charset="0"/>
              </a:rPr>
              <a:t> | What can AI do  | How AI “Learns” | Types | Prompting | Examples |  </a:t>
            </a:r>
          </a:p>
        </p:txBody>
      </p:sp>
      <p:pic>
        <p:nvPicPr>
          <p:cNvPr id="8" name="Image 263" descr="A logo with mountains in the middle&#10;&#10;Description automatically generated">
            <a:extLst>
              <a:ext uri="{FF2B5EF4-FFF2-40B4-BE49-F238E27FC236}">
                <a16:creationId xmlns:a16="http://schemas.microsoft.com/office/drawing/2014/main" id="{004658B9-54DA-6B64-70E5-6803C72F95BF}"/>
              </a:ext>
            </a:extLst>
          </p:cNvPr>
          <p:cNvPicPr>
            <a:picLocks/>
          </p:cNvPicPr>
          <p:nvPr/>
        </p:nvPicPr>
        <p:blipFill>
          <a:blip r:embed="rId4" cstate="print">
            <a:alphaModFix amt="50000"/>
          </a:blip>
          <a:stretch>
            <a:fillRect/>
          </a:stretch>
        </p:blipFill>
        <p:spPr>
          <a:xfrm>
            <a:off x="2352091" y="2072522"/>
            <a:ext cx="7734748" cy="4569518"/>
          </a:xfrm>
          <a:prstGeom prst="rect">
            <a:avLst/>
          </a:prstGeom>
        </p:spPr>
      </p:pic>
    </p:spTree>
    <p:extLst>
      <p:ext uri="{BB962C8B-B14F-4D97-AF65-F5344CB8AC3E}">
        <p14:creationId xmlns:p14="http://schemas.microsoft.com/office/powerpoint/2010/main" val="110746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03593B-6A00-F2DB-45D5-804366647136}"/>
              </a:ext>
            </a:extLst>
          </p:cNvPr>
          <p:cNvSpPr txBox="1"/>
          <p:nvPr/>
        </p:nvSpPr>
        <p:spPr>
          <a:xfrm>
            <a:off x="676895" y="1826846"/>
            <a:ext cx="10303328" cy="3631763"/>
          </a:xfrm>
          <a:prstGeom prst="rect">
            <a:avLst/>
          </a:prstGeom>
          <a:noFill/>
        </p:spPr>
        <p:txBody>
          <a:bodyPr wrap="square" rtlCol="0">
            <a:spAutoFit/>
          </a:bodyPr>
          <a:lstStyle/>
          <a:p>
            <a:pPr marL="342900" indent="-342900">
              <a:buFont typeface="+mj-lt"/>
              <a:buAutoNum type="arabicPeriod"/>
            </a:pPr>
            <a:r>
              <a:rPr lang="en-CA" sz="2400" b="1" dirty="0">
                <a:solidFill>
                  <a:schemeClr val="accent2"/>
                </a:solidFill>
              </a:rPr>
              <a:t>Summarize</a:t>
            </a:r>
            <a:r>
              <a:rPr lang="en-CA" sz="2400" b="1" dirty="0"/>
              <a:t>	</a:t>
            </a:r>
          </a:p>
          <a:p>
            <a:pPr marL="800100" lvl="1" indent="-342900">
              <a:buFont typeface="Arial" panose="020B0604020202020204" pitchFamily="34" charset="0"/>
              <a:buChar char="•"/>
            </a:pPr>
            <a:r>
              <a:rPr lang="en-CA" sz="2200" dirty="0"/>
              <a:t>Convey information from a large report into a smaller report </a:t>
            </a:r>
          </a:p>
          <a:p>
            <a:pPr marL="800100" lvl="1" indent="-342900">
              <a:buFont typeface="Arial" panose="020B0604020202020204" pitchFamily="34" charset="0"/>
              <a:buChar char="•"/>
            </a:pPr>
            <a:r>
              <a:rPr lang="en-CA" sz="2200" i="1" dirty="0"/>
              <a:t>i.e., </a:t>
            </a:r>
            <a:r>
              <a:rPr lang="en-CA" sz="2200" dirty="0"/>
              <a:t>Executive Summary, conclusions</a:t>
            </a:r>
          </a:p>
          <a:p>
            <a:pPr marL="800100" lvl="1" indent="-342900">
              <a:buFont typeface="Arial" panose="020B0604020202020204" pitchFamily="34" charset="0"/>
              <a:buChar char="•"/>
            </a:pPr>
            <a:endParaRPr lang="en-CA" sz="2400" dirty="0"/>
          </a:p>
          <a:p>
            <a:pPr marL="342900" indent="-342900">
              <a:buFont typeface="+mj-lt"/>
              <a:buAutoNum type="arabicPeriod"/>
            </a:pPr>
            <a:r>
              <a:rPr lang="en-CA" sz="2400" b="1" dirty="0">
                <a:solidFill>
                  <a:schemeClr val="accent2"/>
                </a:solidFill>
              </a:rPr>
              <a:t>Analyze</a:t>
            </a:r>
          </a:p>
          <a:p>
            <a:pPr marL="800100" lvl="1" indent="-342900">
              <a:buFont typeface="Arial" panose="020B0604020202020204" pitchFamily="34" charset="0"/>
              <a:buChar char="•"/>
            </a:pPr>
            <a:r>
              <a:rPr lang="en-CA" sz="2200" dirty="0"/>
              <a:t>Assess information based on certain criteria</a:t>
            </a:r>
          </a:p>
          <a:p>
            <a:pPr lvl="1"/>
            <a:endParaRPr lang="en-CA" sz="2400" dirty="0"/>
          </a:p>
          <a:p>
            <a:pPr marL="342900" indent="-342900">
              <a:buFont typeface="+mj-lt"/>
              <a:buAutoNum type="arabicPeriod"/>
            </a:pPr>
            <a:r>
              <a:rPr lang="en-CA" sz="2400" b="1" dirty="0">
                <a:solidFill>
                  <a:schemeClr val="accent2"/>
                </a:solidFill>
              </a:rPr>
              <a:t>Extract </a:t>
            </a:r>
          </a:p>
          <a:p>
            <a:pPr marL="800100" lvl="1" indent="-342900">
              <a:buFont typeface="Arial" panose="020B0604020202020204" pitchFamily="34" charset="0"/>
              <a:buChar char="•"/>
            </a:pPr>
            <a:r>
              <a:rPr lang="en-CA" sz="2200" dirty="0"/>
              <a:t>Obtain specific information from a document or database</a:t>
            </a:r>
          </a:p>
          <a:p>
            <a:pPr marL="800100" lvl="1" indent="-342900">
              <a:buFont typeface="Arial" panose="020B0604020202020204" pitchFamily="34" charset="0"/>
              <a:buChar char="•"/>
            </a:pPr>
            <a:r>
              <a:rPr lang="en-CA" sz="2200" i="1" dirty="0"/>
              <a:t>i.e.,</a:t>
            </a:r>
            <a:r>
              <a:rPr lang="en-CA" sz="2200" dirty="0"/>
              <a:t> answering questions, providing excel formulas</a:t>
            </a:r>
          </a:p>
        </p:txBody>
      </p:sp>
      <p:pic>
        <p:nvPicPr>
          <p:cNvPr id="6" name="Image 263" descr="A logo with mountains in the middle&#10;&#10;Description automatically generated">
            <a:extLst>
              <a:ext uri="{FF2B5EF4-FFF2-40B4-BE49-F238E27FC236}">
                <a16:creationId xmlns:a16="http://schemas.microsoft.com/office/drawing/2014/main" id="{E057366F-0E5C-5146-2587-65A96E3F1D87}"/>
              </a:ext>
            </a:extLst>
          </p:cNvPr>
          <p:cNvPicPr>
            <a:picLocks/>
          </p:cNvPicPr>
          <p:nvPr/>
        </p:nvPicPr>
        <p:blipFill>
          <a:blip r:embed="rId3" cstate="print">
            <a:alphaModFix amt="50000"/>
          </a:blip>
          <a:stretch>
            <a:fillRect/>
          </a:stretch>
        </p:blipFill>
        <p:spPr>
          <a:xfrm>
            <a:off x="2383264" y="2072522"/>
            <a:ext cx="7734748" cy="4569518"/>
          </a:xfrm>
          <a:prstGeom prst="rect">
            <a:avLst/>
          </a:prstGeom>
        </p:spPr>
      </p:pic>
      <p:sp>
        <p:nvSpPr>
          <p:cNvPr id="7" name="TextBox 6">
            <a:extLst>
              <a:ext uri="{FF2B5EF4-FFF2-40B4-BE49-F238E27FC236}">
                <a16:creationId xmlns:a16="http://schemas.microsoft.com/office/drawing/2014/main" id="{F952D749-7FF7-A6D2-C65B-DC6B0537C2FB}"/>
              </a:ext>
            </a:extLst>
          </p:cNvPr>
          <p:cNvSpPr txBox="1"/>
          <p:nvPr/>
        </p:nvSpPr>
        <p:spPr>
          <a:xfrm>
            <a:off x="1428030" y="215960"/>
            <a:ext cx="9520524" cy="338554"/>
          </a:xfrm>
          <a:prstGeom prst="rect">
            <a:avLst/>
          </a:prstGeom>
          <a:noFill/>
        </p:spPr>
        <p:txBody>
          <a:bodyPr wrap="square" rtlCol="0">
            <a:spAutoFit/>
          </a:bodyPr>
          <a:lstStyle/>
          <a:p>
            <a:r>
              <a:rPr lang="en-US" sz="1600" dirty="0">
                <a:solidFill>
                  <a:schemeClr val="bg1"/>
                </a:solidFill>
                <a:latin typeface="Abadi" panose="020B0604020202020204" pitchFamily="34" charset="0"/>
              </a:rPr>
              <a:t>Intro| What is AI/ML? | </a:t>
            </a:r>
            <a:r>
              <a:rPr lang="en-US" sz="1600" dirty="0">
                <a:solidFill>
                  <a:schemeClr val="accent1"/>
                </a:solidFill>
                <a:latin typeface="Abadi" panose="020B0604020202020204" pitchFamily="34" charset="0"/>
              </a:rPr>
              <a:t>What can AI do  </a:t>
            </a:r>
            <a:r>
              <a:rPr lang="en-US" sz="1600" dirty="0">
                <a:solidFill>
                  <a:schemeClr val="bg1"/>
                </a:solidFill>
                <a:latin typeface="Abadi" panose="020B0604020202020204" pitchFamily="34" charset="0"/>
              </a:rPr>
              <a:t>| How AI “Learns” | Types | Prompting | Examples |  </a:t>
            </a:r>
          </a:p>
        </p:txBody>
      </p:sp>
    </p:spTree>
    <p:extLst>
      <p:ext uri="{BB962C8B-B14F-4D97-AF65-F5344CB8AC3E}">
        <p14:creationId xmlns:p14="http://schemas.microsoft.com/office/powerpoint/2010/main" val="402465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03593B-6A00-F2DB-45D5-804366647136}"/>
              </a:ext>
            </a:extLst>
          </p:cNvPr>
          <p:cNvSpPr txBox="1"/>
          <p:nvPr/>
        </p:nvSpPr>
        <p:spPr>
          <a:xfrm>
            <a:off x="728157" y="1788892"/>
            <a:ext cx="10303328" cy="4985980"/>
          </a:xfrm>
          <a:prstGeom prst="rect">
            <a:avLst/>
          </a:prstGeom>
          <a:noFill/>
        </p:spPr>
        <p:txBody>
          <a:bodyPr wrap="square" rtlCol="0">
            <a:spAutoFit/>
          </a:bodyPr>
          <a:lstStyle/>
          <a:p>
            <a:pPr marL="342900" indent="-342900">
              <a:buFont typeface="+mj-lt"/>
              <a:buAutoNum type="arabicPeriod"/>
            </a:pPr>
            <a:r>
              <a:rPr lang="en-CA" sz="2400" b="1" dirty="0">
                <a:solidFill>
                  <a:schemeClr val="accent2"/>
                </a:solidFill>
              </a:rPr>
              <a:t>Supervised Learning</a:t>
            </a:r>
            <a:r>
              <a:rPr lang="en-CA" sz="2400" b="1" dirty="0"/>
              <a:t>	</a:t>
            </a:r>
          </a:p>
          <a:p>
            <a:pPr marL="800100" lvl="1" indent="-342900">
              <a:buFont typeface="Arial" panose="020B0604020202020204" pitchFamily="34" charset="0"/>
              <a:buChar char="•"/>
            </a:pPr>
            <a:r>
              <a:rPr lang="en-CA" sz="2200" dirty="0"/>
              <a:t>Repeatedly training AI that this is a cat and this is a dog</a:t>
            </a:r>
          </a:p>
          <a:p>
            <a:pPr marL="800100" lvl="1" indent="-342900">
              <a:buFont typeface="Arial" panose="020B0604020202020204" pitchFamily="34" charset="0"/>
              <a:buChar char="•"/>
            </a:pPr>
            <a:r>
              <a:rPr lang="en-CA" sz="2200" dirty="0"/>
              <a:t>Simple; possible in many free AI programs</a:t>
            </a:r>
          </a:p>
          <a:p>
            <a:pPr marL="800100" lvl="1" indent="-342900">
              <a:buFont typeface="Arial" panose="020B0604020202020204" pitchFamily="34" charset="0"/>
              <a:buChar char="•"/>
            </a:pPr>
            <a:endParaRPr lang="en-CA" sz="2400" dirty="0"/>
          </a:p>
          <a:p>
            <a:pPr marL="342900" indent="-342900">
              <a:buFont typeface="+mj-lt"/>
              <a:buAutoNum type="arabicPeriod"/>
            </a:pPr>
            <a:r>
              <a:rPr lang="en-CA" sz="2400" b="1" dirty="0">
                <a:solidFill>
                  <a:schemeClr val="accent2"/>
                </a:solidFill>
              </a:rPr>
              <a:t>Unsupervised Learning</a:t>
            </a:r>
          </a:p>
          <a:p>
            <a:pPr marL="800100" lvl="1" indent="-342900">
              <a:buFont typeface="Arial" panose="020B0604020202020204" pitchFamily="34" charset="0"/>
              <a:buChar char="•"/>
            </a:pPr>
            <a:r>
              <a:rPr lang="en-CA" sz="2200" dirty="0"/>
              <a:t>Show AI a ton of data and let it look for patterns and connections without any human input</a:t>
            </a:r>
          </a:p>
          <a:p>
            <a:pPr marL="800100" lvl="1" indent="-342900">
              <a:buFont typeface="Arial" panose="020B0604020202020204" pitchFamily="34" charset="0"/>
              <a:buChar char="•"/>
            </a:pPr>
            <a:r>
              <a:rPr lang="en-CA" sz="2200" dirty="0"/>
              <a:t>Complex</a:t>
            </a:r>
          </a:p>
          <a:p>
            <a:pPr marL="800100" lvl="1" indent="-342900">
              <a:buFont typeface="Arial" panose="020B0604020202020204" pitchFamily="34" charset="0"/>
              <a:buChar char="•"/>
            </a:pPr>
            <a:endParaRPr lang="en-CA" sz="2400" dirty="0"/>
          </a:p>
          <a:p>
            <a:pPr marL="342900" indent="-342900">
              <a:buFont typeface="+mj-lt"/>
              <a:buAutoNum type="arabicPeriod"/>
            </a:pPr>
            <a:r>
              <a:rPr lang="en-CA" sz="2400" b="1" dirty="0">
                <a:solidFill>
                  <a:schemeClr val="accent2"/>
                </a:solidFill>
              </a:rPr>
              <a:t>Reinforcement Learning </a:t>
            </a:r>
          </a:p>
          <a:p>
            <a:pPr marL="800100" lvl="1" indent="-342900">
              <a:buFont typeface="Arial" panose="020B0604020202020204" pitchFamily="34" charset="0"/>
              <a:buChar char="•"/>
            </a:pPr>
            <a:r>
              <a:rPr lang="en-CA" sz="2200" dirty="0"/>
              <a:t>Combination of supervised and unsupervised</a:t>
            </a:r>
          </a:p>
          <a:p>
            <a:pPr marL="800100" lvl="1" indent="-342900">
              <a:buFont typeface="Arial" panose="020B0604020202020204" pitchFamily="34" charset="0"/>
              <a:buChar char="•"/>
            </a:pPr>
            <a:r>
              <a:rPr lang="en-CA" sz="2200" dirty="0"/>
              <a:t>More complex </a:t>
            </a:r>
          </a:p>
          <a:p>
            <a:pPr marL="800100" lvl="1" indent="-342900">
              <a:buFont typeface="Arial" panose="020B0604020202020204" pitchFamily="34" charset="0"/>
              <a:buChar char="•"/>
            </a:pPr>
            <a:r>
              <a:rPr lang="en-CA" sz="2200" dirty="0"/>
              <a:t>Occurs in ChatGPT when it asks “</a:t>
            </a:r>
            <a:r>
              <a:rPr lang="en-CA" sz="2200" i="1" dirty="0"/>
              <a:t>is the output for the second prompt better than the first</a:t>
            </a:r>
            <a:r>
              <a:rPr lang="en-CA" sz="2200" dirty="0"/>
              <a:t>”</a:t>
            </a:r>
          </a:p>
        </p:txBody>
      </p:sp>
      <p:sp>
        <p:nvSpPr>
          <p:cNvPr id="6" name="TextBox 5">
            <a:extLst>
              <a:ext uri="{FF2B5EF4-FFF2-40B4-BE49-F238E27FC236}">
                <a16:creationId xmlns:a16="http://schemas.microsoft.com/office/drawing/2014/main" id="{0CDB9A79-6C57-E7AE-992C-4609ECC7DCE1}"/>
              </a:ext>
            </a:extLst>
          </p:cNvPr>
          <p:cNvSpPr txBox="1"/>
          <p:nvPr/>
        </p:nvSpPr>
        <p:spPr>
          <a:xfrm>
            <a:off x="1428030" y="215960"/>
            <a:ext cx="9520524" cy="338554"/>
          </a:xfrm>
          <a:prstGeom prst="rect">
            <a:avLst/>
          </a:prstGeom>
          <a:noFill/>
        </p:spPr>
        <p:txBody>
          <a:bodyPr wrap="square" rtlCol="0">
            <a:spAutoFit/>
          </a:bodyPr>
          <a:lstStyle/>
          <a:p>
            <a:r>
              <a:rPr lang="en-US" sz="1600" dirty="0">
                <a:solidFill>
                  <a:schemeClr val="bg1"/>
                </a:solidFill>
                <a:latin typeface="Abadi" panose="020B0604020202020204" pitchFamily="34" charset="0"/>
              </a:rPr>
              <a:t>Intro| What is AI/ML? | What can AI do  | </a:t>
            </a:r>
            <a:r>
              <a:rPr lang="en-US" sz="1600" dirty="0">
                <a:solidFill>
                  <a:schemeClr val="accent1"/>
                </a:solidFill>
                <a:latin typeface="Abadi" panose="020B0604020202020204" pitchFamily="34" charset="0"/>
              </a:rPr>
              <a:t>How AI “Learns”</a:t>
            </a:r>
            <a:r>
              <a:rPr lang="en-US" sz="1600" dirty="0">
                <a:solidFill>
                  <a:schemeClr val="bg1"/>
                </a:solidFill>
                <a:latin typeface="Abadi" panose="020B0604020202020204" pitchFamily="34" charset="0"/>
              </a:rPr>
              <a:t> | Types | Prompting | Examples |  </a:t>
            </a:r>
          </a:p>
        </p:txBody>
      </p:sp>
      <p:pic>
        <p:nvPicPr>
          <p:cNvPr id="7" name="Image 263" descr="A logo with mountains in the middle&#10;&#10;Description automatically generated">
            <a:extLst>
              <a:ext uri="{FF2B5EF4-FFF2-40B4-BE49-F238E27FC236}">
                <a16:creationId xmlns:a16="http://schemas.microsoft.com/office/drawing/2014/main" id="{48B82CAA-32C0-973A-DBEE-68732C9DC758}"/>
              </a:ext>
            </a:extLst>
          </p:cNvPr>
          <p:cNvPicPr>
            <a:picLocks/>
          </p:cNvPicPr>
          <p:nvPr/>
        </p:nvPicPr>
        <p:blipFill>
          <a:blip r:embed="rId3" cstate="print">
            <a:alphaModFix amt="50000"/>
          </a:blip>
          <a:stretch>
            <a:fillRect/>
          </a:stretch>
        </p:blipFill>
        <p:spPr>
          <a:xfrm>
            <a:off x="2383264" y="2072522"/>
            <a:ext cx="7734748" cy="4569518"/>
          </a:xfrm>
          <a:prstGeom prst="rect">
            <a:avLst/>
          </a:prstGeom>
        </p:spPr>
      </p:pic>
    </p:spTree>
    <p:extLst>
      <p:ext uri="{BB962C8B-B14F-4D97-AF65-F5344CB8AC3E}">
        <p14:creationId xmlns:p14="http://schemas.microsoft.com/office/powerpoint/2010/main" val="427027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0B79B7-10A0-B845-BD83-D4D16554A92E}"/>
              </a:ext>
            </a:extLst>
          </p:cNvPr>
          <p:cNvSpPr txBox="1"/>
          <p:nvPr/>
        </p:nvSpPr>
        <p:spPr>
          <a:xfrm>
            <a:off x="676895" y="1754109"/>
            <a:ext cx="10303328" cy="830997"/>
          </a:xfrm>
          <a:prstGeom prst="rect">
            <a:avLst/>
          </a:prstGeom>
          <a:noFill/>
        </p:spPr>
        <p:txBody>
          <a:bodyPr wrap="square" rtlCol="0">
            <a:spAutoFit/>
          </a:bodyPr>
          <a:lstStyle/>
          <a:p>
            <a:pPr marL="342900" indent="-342900">
              <a:buFont typeface="Arial" panose="020B0604020202020204" pitchFamily="34" charset="0"/>
              <a:buChar char="•"/>
            </a:pPr>
            <a:r>
              <a:rPr lang="en-CA" sz="2400" b="1" dirty="0"/>
              <a:t>Phase 1 ESA Aerial Photograph</a:t>
            </a:r>
          </a:p>
          <a:p>
            <a:pPr marL="800100" lvl="1" indent="-342900">
              <a:buFont typeface="Arial" panose="020B0604020202020204" pitchFamily="34" charset="0"/>
              <a:buChar char="•"/>
            </a:pPr>
            <a:r>
              <a:rPr lang="en-CA" sz="2400" dirty="0"/>
              <a:t>Supervised and unsupervised learning</a:t>
            </a:r>
          </a:p>
        </p:txBody>
      </p:sp>
      <p:sp>
        <p:nvSpPr>
          <p:cNvPr id="6" name="TextBox 5">
            <a:extLst>
              <a:ext uri="{FF2B5EF4-FFF2-40B4-BE49-F238E27FC236}">
                <a16:creationId xmlns:a16="http://schemas.microsoft.com/office/drawing/2014/main" id="{39B4F192-5BC7-7A55-9BE0-E20DB8A52717}"/>
              </a:ext>
            </a:extLst>
          </p:cNvPr>
          <p:cNvSpPr txBox="1"/>
          <p:nvPr/>
        </p:nvSpPr>
        <p:spPr>
          <a:xfrm>
            <a:off x="1428030" y="215960"/>
            <a:ext cx="9520524" cy="338554"/>
          </a:xfrm>
          <a:prstGeom prst="rect">
            <a:avLst/>
          </a:prstGeom>
          <a:noFill/>
        </p:spPr>
        <p:txBody>
          <a:bodyPr wrap="square" rtlCol="0">
            <a:spAutoFit/>
          </a:bodyPr>
          <a:lstStyle/>
          <a:p>
            <a:r>
              <a:rPr lang="en-US" sz="1600" dirty="0">
                <a:solidFill>
                  <a:schemeClr val="bg1"/>
                </a:solidFill>
                <a:latin typeface="Abadi" panose="020B0604020202020204" pitchFamily="34" charset="0"/>
              </a:rPr>
              <a:t>Intro| What is AI/ML? | What can AI do  | </a:t>
            </a:r>
            <a:r>
              <a:rPr lang="en-US" sz="1600" dirty="0">
                <a:solidFill>
                  <a:schemeClr val="accent1"/>
                </a:solidFill>
                <a:latin typeface="Abadi" panose="020B0604020202020204" pitchFamily="34" charset="0"/>
              </a:rPr>
              <a:t>How AI “Learns” </a:t>
            </a:r>
            <a:r>
              <a:rPr lang="en-US" sz="1600" dirty="0">
                <a:solidFill>
                  <a:schemeClr val="bg1"/>
                </a:solidFill>
                <a:latin typeface="Abadi" panose="020B0604020202020204" pitchFamily="34" charset="0"/>
              </a:rPr>
              <a:t>| Types | Prompting | Examples |  </a:t>
            </a:r>
          </a:p>
        </p:txBody>
      </p:sp>
      <p:grpSp>
        <p:nvGrpSpPr>
          <p:cNvPr id="16" name="Group 15">
            <a:extLst>
              <a:ext uri="{FF2B5EF4-FFF2-40B4-BE49-F238E27FC236}">
                <a16:creationId xmlns:a16="http://schemas.microsoft.com/office/drawing/2014/main" id="{1A35BAF4-33E2-51E7-6853-B98510FFF055}"/>
              </a:ext>
            </a:extLst>
          </p:cNvPr>
          <p:cNvGrpSpPr/>
          <p:nvPr/>
        </p:nvGrpSpPr>
        <p:grpSpPr>
          <a:xfrm>
            <a:off x="1443622" y="2970875"/>
            <a:ext cx="3614400" cy="3160800"/>
            <a:chOff x="4236017" y="2739476"/>
            <a:chExt cx="3614400" cy="3160800"/>
          </a:xfrm>
        </p:grpSpPr>
        <p:pic>
          <p:nvPicPr>
            <p:cNvPr id="7" name="Picture 6">
              <a:extLst>
                <a:ext uri="{FF2B5EF4-FFF2-40B4-BE49-F238E27FC236}">
                  <a16:creationId xmlns:a16="http://schemas.microsoft.com/office/drawing/2014/main" id="{E2351800-4140-F686-F554-419396DCE9F6}"/>
                </a:ext>
              </a:extLst>
            </p:cNvPr>
            <p:cNvPicPr>
              <a:picLocks/>
            </p:cNvPicPr>
            <p:nvPr/>
          </p:nvPicPr>
          <p:blipFill>
            <a:blip r:embed="rId3"/>
            <a:stretch>
              <a:fillRect/>
            </a:stretch>
          </p:blipFill>
          <p:spPr>
            <a:xfrm>
              <a:off x="4236017" y="2739476"/>
              <a:ext cx="3614400" cy="3160800"/>
            </a:xfrm>
            <a:prstGeom prst="rect">
              <a:avLst/>
            </a:prstGeom>
          </p:spPr>
        </p:pic>
        <p:sp>
          <p:nvSpPr>
            <p:cNvPr id="8" name="Oval 7">
              <a:extLst>
                <a:ext uri="{FF2B5EF4-FFF2-40B4-BE49-F238E27FC236}">
                  <a16:creationId xmlns:a16="http://schemas.microsoft.com/office/drawing/2014/main" id="{B19442CF-4C3F-791C-A22A-CE79EF1819B5}"/>
                </a:ext>
              </a:extLst>
            </p:cNvPr>
            <p:cNvSpPr/>
            <p:nvPr/>
          </p:nvSpPr>
          <p:spPr>
            <a:xfrm>
              <a:off x="5479634" y="4550821"/>
              <a:ext cx="531684" cy="478465"/>
            </a:xfrm>
            <a:prstGeom prst="ellipse">
              <a:avLst/>
            </a:prstGeom>
            <a:solidFill>
              <a:schemeClr val="accent5">
                <a:lumMod val="40000"/>
                <a:lumOff val="60000"/>
                <a:alpha val="3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FCCB675-691F-909A-891D-9545853F421E}"/>
                </a:ext>
              </a:extLst>
            </p:cNvPr>
            <p:cNvSpPr/>
            <p:nvPr/>
          </p:nvSpPr>
          <p:spPr>
            <a:xfrm>
              <a:off x="5136277" y="5234644"/>
              <a:ext cx="531684" cy="478465"/>
            </a:xfrm>
            <a:prstGeom prst="ellipse">
              <a:avLst/>
            </a:prstGeom>
            <a:solidFill>
              <a:schemeClr val="accent5">
                <a:lumMod val="40000"/>
                <a:lumOff val="60000"/>
                <a:alpha val="3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a:extLst>
                <a:ext uri="{FF2B5EF4-FFF2-40B4-BE49-F238E27FC236}">
                  <a16:creationId xmlns:a16="http://schemas.microsoft.com/office/drawing/2014/main" id="{EF007E0A-C27B-65A9-D8D6-A44A7EE7104F}"/>
                </a:ext>
              </a:extLst>
            </p:cNvPr>
            <p:cNvSpPr/>
            <p:nvPr/>
          </p:nvSpPr>
          <p:spPr>
            <a:xfrm>
              <a:off x="5296875" y="3196220"/>
              <a:ext cx="531684" cy="478465"/>
            </a:xfrm>
            <a:prstGeom prst="ellipse">
              <a:avLst/>
            </a:prstGeom>
            <a:solidFill>
              <a:schemeClr val="accent5">
                <a:lumMod val="40000"/>
                <a:lumOff val="60000"/>
                <a:alpha val="3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7" name="Group 26">
            <a:extLst>
              <a:ext uri="{FF2B5EF4-FFF2-40B4-BE49-F238E27FC236}">
                <a16:creationId xmlns:a16="http://schemas.microsoft.com/office/drawing/2014/main" id="{6F54565A-A0C9-4A5E-0684-E10ECA462E31}"/>
              </a:ext>
            </a:extLst>
          </p:cNvPr>
          <p:cNvGrpSpPr/>
          <p:nvPr/>
        </p:nvGrpSpPr>
        <p:grpSpPr>
          <a:xfrm>
            <a:off x="1428030" y="2978005"/>
            <a:ext cx="3615931" cy="3160838"/>
            <a:chOff x="1074062" y="2799846"/>
            <a:chExt cx="3615931" cy="3160838"/>
          </a:xfrm>
        </p:grpSpPr>
        <p:pic>
          <p:nvPicPr>
            <p:cNvPr id="17" name="Picture 16">
              <a:extLst>
                <a:ext uri="{FF2B5EF4-FFF2-40B4-BE49-F238E27FC236}">
                  <a16:creationId xmlns:a16="http://schemas.microsoft.com/office/drawing/2014/main" id="{98BBB046-9897-541C-5CA2-021B31241949}"/>
                </a:ext>
              </a:extLst>
            </p:cNvPr>
            <p:cNvPicPr>
              <a:picLocks/>
            </p:cNvPicPr>
            <p:nvPr/>
          </p:nvPicPr>
          <p:blipFill>
            <a:blip r:embed="rId4"/>
            <a:stretch>
              <a:fillRect/>
            </a:stretch>
          </p:blipFill>
          <p:spPr>
            <a:xfrm>
              <a:off x="1074062" y="2799846"/>
              <a:ext cx="3615931" cy="3160838"/>
            </a:xfrm>
            <a:prstGeom prst="rect">
              <a:avLst/>
            </a:prstGeom>
          </p:spPr>
        </p:pic>
        <p:sp>
          <p:nvSpPr>
            <p:cNvPr id="19" name="Oval 18">
              <a:extLst>
                <a:ext uri="{FF2B5EF4-FFF2-40B4-BE49-F238E27FC236}">
                  <a16:creationId xmlns:a16="http://schemas.microsoft.com/office/drawing/2014/main" id="{B072BBF5-01BF-9B84-235A-FCC59FB89CA7}"/>
                </a:ext>
              </a:extLst>
            </p:cNvPr>
            <p:cNvSpPr/>
            <p:nvPr/>
          </p:nvSpPr>
          <p:spPr>
            <a:xfrm>
              <a:off x="1721991" y="4922651"/>
              <a:ext cx="531684" cy="478465"/>
            </a:xfrm>
            <a:prstGeom prst="ellipse">
              <a:avLst/>
            </a:prstGeom>
            <a:solidFill>
              <a:schemeClr val="accent5">
                <a:lumMod val="40000"/>
                <a:lumOff val="60000"/>
                <a:alpha val="3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a:extLst>
                <a:ext uri="{FF2B5EF4-FFF2-40B4-BE49-F238E27FC236}">
                  <a16:creationId xmlns:a16="http://schemas.microsoft.com/office/drawing/2014/main" id="{3926F8C5-2D05-A34C-842C-6FF5B856B0AC}"/>
                </a:ext>
              </a:extLst>
            </p:cNvPr>
            <p:cNvSpPr/>
            <p:nvPr/>
          </p:nvSpPr>
          <p:spPr>
            <a:xfrm>
              <a:off x="1428030" y="3545468"/>
              <a:ext cx="531684" cy="478465"/>
            </a:xfrm>
            <a:prstGeom prst="ellipse">
              <a:avLst/>
            </a:prstGeom>
            <a:solidFill>
              <a:schemeClr val="accent5">
                <a:lumMod val="40000"/>
                <a:lumOff val="60000"/>
                <a:alpha val="3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Oval 20">
              <a:extLst>
                <a:ext uri="{FF2B5EF4-FFF2-40B4-BE49-F238E27FC236}">
                  <a16:creationId xmlns:a16="http://schemas.microsoft.com/office/drawing/2014/main" id="{BBC56D5B-DC63-EA93-398A-91FF44C1863D}"/>
                </a:ext>
              </a:extLst>
            </p:cNvPr>
            <p:cNvSpPr/>
            <p:nvPr/>
          </p:nvSpPr>
          <p:spPr>
            <a:xfrm>
              <a:off x="2077157" y="3687041"/>
              <a:ext cx="531684" cy="478465"/>
            </a:xfrm>
            <a:prstGeom prst="ellipse">
              <a:avLst/>
            </a:prstGeom>
            <a:solidFill>
              <a:schemeClr val="accent5">
                <a:lumMod val="40000"/>
                <a:lumOff val="60000"/>
                <a:alpha val="3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Oval 21">
              <a:extLst>
                <a:ext uri="{FF2B5EF4-FFF2-40B4-BE49-F238E27FC236}">
                  <a16:creationId xmlns:a16="http://schemas.microsoft.com/office/drawing/2014/main" id="{5226F9B2-9F30-2109-B2E7-AABAF6F96572}"/>
                </a:ext>
              </a:extLst>
            </p:cNvPr>
            <p:cNvSpPr/>
            <p:nvPr/>
          </p:nvSpPr>
          <p:spPr>
            <a:xfrm>
              <a:off x="2897789" y="3845136"/>
              <a:ext cx="531684" cy="478465"/>
            </a:xfrm>
            <a:prstGeom prst="ellipse">
              <a:avLst/>
            </a:prstGeom>
            <a:solidFill>
              <a:schemeClr val="accent5">
                <a:lumMod val="40000"/>
                <a:lumOff val="60000"/>
                <a:alpha val="3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6" name="Group 25">
            <a:extLst>
              <a:ext uri="{FF2B5EF4-FFF2-40B4-BE49-F238E27FC236}">
                <a16:creationId xmlns:a16="http://schemas.microsoft.com/office/drawing/2014/main" id="{CBA3959D-C757-BA16-F4CD-86C9370A1825}"/>
              </a:ext>
            </a:extLst>
          </p:cNvPr>
          <p:cNvGrpSpPr/>
          <p:nvPr/>
        </p:nvGrpSpPr>
        <p:grpSpPr>
          <a:xfrm>
            <a:off x="1452397" y="2979316"/>
            <a:ext cx="3614400" cy="3160800"/>
            <a:chOff x="4618976" y="2712411"/>
            <a:chExt cx="3614400" cy="3160800"/>
          </a:xfrm>
        </p:grpSpPr>
        <p:pic>
          <p:nvPicPr>
            <p:cNvPr id="15" name="Picture 14">
              <a:extLst>
                <a:ext uri="{FF2B5EF4-FFF2-40B4-BE49-F238E27FC236}">
                  <a16:creationId xmlns:a16="http://schemas.microsoft.com/office/drawing/2014/main" id="{24B61CCF-8D1B-D9A9-A304-47BC089CD02B}"/>
                </a:ext>
              </a:extLst>
            </p:cNvPr>
            <p:cNvPicPr>
              <a:picLocks/>
            </p:cNvPicPr>
            <p:nvPr/>
          </p:nvPicPr>
          <p:blipFill>
            <a:blip r:embed="rId5"/>
            <a:stretch>
              <a:fillRect/>
            </a:stretch>
          </p:blipFill>
          <p:spPr>
            <a:xfrm>
              <a:off x="4618976" y="2712411"/>
              <a:ext cx="3614400" cy="3160800"/>
            </a:xfrm>
            <a:prstGeom prst="rect">
              <a:avLst/>
            </a:prstGeom>
          </p:spPr>
        </p:pic>
        <p:sp>
          <p:nvSpPr>
            <p:cNvPr id="23" name="Oval 22">
              <a:extLst>
                <a:ext uri="{FF2B5EF4-FFF2-40B4-BE49-F238E27FC236}">
                  <a16:creationId xmlns:a16="http://schemas.microsoft.com/office/drawing/2014/main" id="{6B960BDC-EC12-8253-330B-DD5ED53E6859}"/>
                </a:ext>
              </a:extLst>
            </p:cNvPr>
            <p:cNvSpPr/>
            <p:nvPr/>
          </p:nvSpPr>
          <p:spPr>
            <a:xfrm>
              <a:off x="5776086" y="4520082"/>
              <a:ext cx="531684" cy="478465"/>
            </a:xfrm>
            <a:prstGeom prst="ellipse">
              <a:avLst/>
            </a:prstGeom>
            <a:solidFill>
              <a:schemeClr val="accent5">
                <a:lumMod val="40000"/>
                <a:lumOff val="60000"/>
                <a:alpha val="3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Oval 23">
              <a:extLst>
                <a:ext uri="{FF2B5EF4-FFF2-40B4-BE49-F238E27FC236}">
                  <a16:creationId xmlns:a16="http://schemas.microsoft.com/office/drawing/2014/main" id="{24ED750A-16A8-218D-8340-B444CCEC6B88}"/>
                </a:ext>
              </a:extLst>
            </p:cNvPr>
            <p:cNvSpPr/>
            <p:nvPr/>
          </p:nvSpPr>
          <p:spPr>
            <a:xfrm>
              <a:off x="6095093" y="3445884"/>
              <a:ext cx="531684" cy="478465"/>
            </a:xfrm>
            <a:prstGeom prst="ellipse">
              <a:avLst/>
            </a:prstGeom>
            <a:solidFill>
              <a:schemeClr val="accent5">
                <a:lumMod val="40000"/>
                <a:lumOff val="60000"/>
                <a:alpha val="3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Oval 24">
              <a:extLst>
                <a:ext uri="{FF2B5EF4-FFF2-40B4-BE49-F238E27FC236}">
                  <a16:creationId xmlns:a16="http://schemas.microsoft.com/office/drawing/2014/main" id="{B32D844A-C9D5-EEE2-2514-F8D2CEE9E9AA}"/>
                </a:ext>
              </a:extLst>
            </p:cNvPr>
            <p:cNvSpPr/>
            <p:nvPr/>
          </p:nvSpPr>
          <p:spPr>
            <a:xfrm>
              <a:off x="6817571" y="3617471"/>
              <a:ext cx="531684" cy="478465"/>
            </a:xfrm>
            <a:prstGeom prst="ellipse">
              <a:avLst/>
            </a:prstGeom>
            <a:solidFill>
              <a:schemeClr val="accent5">
                <a:lumMod val="40000"/>
                <a:lumOff val="60000"/>
                <a:alpha val="3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32" name="Group 31">
            <a:extLst>
              <a:ext uri="{FF2B5EF4-FFF2-40B4-BE49-F238E27FC236}">
                <a16:creationId xmlns:a16="http://schemas.microsoft.com/office/drawing/2014/main" id="{580CFC2C-B7F1-C648-23D0-B86E1A5AEB5F}"/>
              </a:ext>
            </a:extLst>
          </p:cNvPr>
          <p:cNvGrpSpPr/>
          <p:nvPr/>
        </p:nvGrpSpPr>
        <p:grpSpPr>
          <a:xfrm>
            <a:off x="1446322" y="2981444"/>
            <a:ext cx="3614400" cy="3160800"/>
            <a:chOff x="4663619" y="2692495"/>
            <a:chExt cx="3614400" cy="3160800"/>
          </a:xfrm>
        </p:grpSpPr>
        <p:pic>
          <p:nvPicPr>
            <p:cNvPr id="13" name="Picture 12">
              <a:extLst>
                <a:ext uri="{FF2B5EF4-FFF2-40B4-BE49-F238E27FC236}">
                  <a16:creationId xmlns:a16="http://schemas.microsoft.com/office/drawing/2014/main" id="{2AEC95DC-F3A5-1587-53B6-160EF9F23508}"/>
                </a:ext>
              </a:extLst>
            </p:cNvPr>
            <p:cNvPicPr>
              <a:picLocks/>
            </p:cNvPicPr>
            <p:nvPr/>
          </p:nvPicPr>
          <p:blipFill>
            <a:blip r:embed="rId6"/>
            <a:stretch>
              <a:fillRect/>
            </a:stretch>
          </p:blipFill>
          <p:spPr>
            <a:xfrm>
              <a:off x="4663619" y="2692495"/>
              <a:ext cx="3614400" cy="3160800"/>
            </a:xfrm>
            <a:prstGeom prst="rect">
              <a:avLst/>
            </a:prstGeom>
          </p:spPr>
        </p:pic>
        <p:sp>
          <p:nvSpPr>
            <p:cNvPr id="28" name="Oval 27">
              <a:extLst>
                <a:ext uri="{FF2B5EF4-FFF2-40B4-BE49-F238E27FC236}">
                  <a16:creationId xmlns:a16="http://schemas.microsoft.com/office/drawing/2014/main" id="{E2FEB352-8582-0AF1-385B-6073A1C453DB}"/>
                </a:ext>
              </a:extLst>
            </p:cNvPr>
            <p:cNvSpPr/>
            <p:nvPr/>
          </p:nvSpPr>
          <p:spPr>
            <a:xfrm>
              <a:off x="5630462" y="4396450"/>
              <a:ext cx="531684" cy="478465"/>
            </a:xfrm>
            <a:prstGeom prst="ellipse">
              <a:avLst/>
            </a:prstGeom>
            <a:solidFill>
              <a:schemeClr val="accent5">
                <a:lumMod val="40000"/>
                <a:lumOff val="60000"/>
                <a:alpha val="3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Oval 28">
              <a:extLst>
                <a:ext uri="{FF2B5EF4-FFF2-40B4-BE49-F238E27FC236}">
                  <a16:creationId xmlns:a16="http://schemas.microsoft.com/office/drawing/2014/main" id="{290CA9F7-9A10-31D8-C1AD-A416E2F819B2}"/>
                </a:ext>
              </a:extLst>
            </p:cNvPr>
            <p:cNvSpPr/>
            <p:nvPr/>
          </p:nvSpPr>
          <p:spPr>
            <a:xfrm>
              <a:off x="5896304" y="3416097"/>
              <a:ext cx="531684" cy="478465"/>
            </a:xfrm>
            <a:prstGeom prst="ellipse">
              <a:avLst/>
            </a:prstGeom>
            <a:solidFill>
              <a:schemeClr val="accent5">
                <a:lumMod val="40000"/>
                <a:lumOff val="60000"/>
                <a:alpha val="3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37" name="Group 36">
            <a:extLst>
              <a:ext uri="{FF2B5EF4-FFF2-40B4-BE49-F238E27FC236}">
                <a16:creationId xmlns:a16="http://schemas.microsoft.com/office/drawing/2014/main" id="{949402FB-CE64-4B8D-A618-F1BCDCC0DAEC}"/>
              </a:ext>
            </a:extLst>
          </p:cNvPr>
          <p:cNvGrpSpPr/>
          <p:nvPr/>
        </p:nvGrpSpPr>
        <p:grpSpPr>
          <a:xfrm>
            <a:off x="1437741" y="2968212"/>
            <a:ext cx="3614400" cy="3160800"/>
            <a:chOff x="4781062" y="2732365"/>
            <a:chExt cx="3614400" cy="3160800"/>
          </a:xfrm>
        </p:grpSpPr>
        <p:pic>
          <p:nvPicPr>
            <p:cNvPr id="11" name="Picture 10">
              <a:extLst>
                <a:ext uri="{FF2B5EF4-FFF2-40B4-BE49-F238E27FC236}">
                  <a16:creationId xmlns:a16="http://schemas.microsoft.com/office/drawing/2014/main" id="{5AC90319-0A78-97DA-9AE2-466BB80F58BB}"/>
                </a:ext>
              </a:extLst>
            </p:cNvPr>
            <p:cNvPicPr>
              <a:picLocks/>
            </p:cNvPicPr>
            <p:nvPr/>
          </p:nvPicPr>
          <p:blipFill>
            <a:blip r:embed="rId7"/>
            <a:stretch>
              <a:fillRect/>
            </a:stretch>
          </p:blipFill>
          <p:spPr>
            <a:xfrm>
              <a:off x="4781062" y="2732365"/>
              <a:ext cx="3614400" cy="3160800"/>
            </a:xfrm>
            <a:prstGeom prst="rect">
              <a:avLst/>
            </a:prstGeom>
          </p:spPr>
        </p:pic>
        <p:sp>
          <p:nvSpPr>
            <p:cNvPr id="33" name="Oval 32">
              <a:extLst>
                <a:ext uri="{FF2B5EF4-FFF2-40B4-BE49-F238E27FC236}">
                  <a16:creationId xmlns:a16="http://schemas.microsoft.com/office/drawing/2014/main" id="{99968CC3-C2DA-053B-499D-5F96E7525528}"/>
                </a:ext>
              </a:extLst>
            </p:cNvPr>
            <p:cNvSpPr/>
            <p:nvPr/>
          </p:nvSpPr>
          <p:spPr>
            <a:xfrm>
              <a:off x="5948720" y="4091743"/>
              <a:ext cx="531684" cy="478465"/>
            </a:xfrm>
            <a:prstGeom prst="ellipse">
              <a:avLst/>
            </a:prstGeom>
            <a:solidFill>
              <a:schemeClr val="accent5">
                <a:lumMod val="40000"/>
                <a:lumOff val="60000"/>
                <a:alpha val="3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4" name="Oval 33">
              <a:extLst>
                <a:ext uri="{FF2B5EF4-FFF2-40B4-BE49-F238E27FC236}">
                  <a16:creationId xmlns:a16="http://schemas.microsoft.com/office/drawing/2014/main" id="{76185CD1-202C-1962-21BC-B3DDA9C2CC7B}"/>
                </a:ext>
              </a:extLst>
            </p:cNvPr>
            <p:cNvSpPr/>
            <p:nvPr/>
          </p:nvSpPr>
          <p:spPr>
            <a:xfrm>
              <a:off x="6445696" y="4800485"/>
              <a:ext cx="531684" cy="478465"/>
            </a:xfrm>
            <a:prstGeom prst="ellipse">
              <a:avLst/>
            </a:prstGeom>
            <a:solidFill>
              <a:schemeClr val="accent5">
                <a:lumMod val="40000"/>
                <a:lumOff val="60000"/>
                <a:alpha val="3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42" name="Group 41">
            <a:extLst>
              <a:ext uri="{FF2B5EF4-FFF2-40B4-BE49-F238E27FC236}">
                <a16:creationId xmlns:a16="http://schemas.microsoft.com/office/drawing/2014/main" id="{7C7CC1D6-FAC3-27CF-1D6F-2C04124900D7}"/>
              </a:ext>
            </a:extLst>
          </p:cNvPr>
          <p:cNvGrpSpPr/>
          <p:nvPr/>
        </p:nvGrpSpPr>
        <p:grpSpPr>
          <a:xfrm>
            <a:off x="1452203" y="2964160"/>
            <a:ext cx="3614400" cy="3160800"/>
            <a:chOff x="4657247" y="2732365"/>
            <a:chExt cx="3614400" cy="3160800"/>
          </a:xfrm>
        </p:grpSpPr>
        <p:pic>
          <p:nvPicPr>
            <p:cNvPr id="9" name="Picture 8">
              <a:extLst>
                <a:ext uri="{FF2B5EF4-FFF2-40B4-BE49-F238E27FC236}">
                  <a16:creationId xmlns:a16="http://schemas.microsoft.com/office/drawing/2014/main" id="{A210368C-7521-C005-6504-A823953B4C1F}"/>
                </a:ext>
              </a:extLst>
            </p:cNvPr>
            <p:cNvPicPr>
              <a:picLocks/>
            </p:cNvPicPr>
            <p:nvPr/>
          </p:nvPicPr>
          <p:blipFill>
            <a:blip r:embed="rId8"/>
            <a:stretch>
              <a:fillRect/>
            </a:stretch>
          </p:blipFill>
          <p:spPr>
            <a:xfrm>
              <a:off x="4657247" y="2732365"/>
              <a:ext cx="3614400" cy="3160800"/>
            </a:xfrm>
            <a:prstGeom prst="rect">
              <a:avLst/>
            </a:prstGeom>
          </p:spPr>
        </p:pic>
        <p:sp>
          <p:nvSpPr>
            <p:cNvPr id="38" name="Oval 37">
              <a:extLst>
                <a:ext uri="{FF2B5EF4-FFF2-40B4-BE49-F238E27FC236}">
                  <a16:creationId xmlns:a16="http://schemas.microsoft.com/office/drawing/2014/main" id="{329A9CF1-3677-5C6F-597B-2BE66694C1F7}"/>
                </a:ext>
              </a:extLst>
            </p:cNvPr>
            <p:cNvSpPr/>
            <p:nvPr/>
          </p:nvSpPr>
          <p:spPr>
            <a:xfrm>
              <a:off x="5170480" y="3607290"/>
              <a:ext cx="531684" cy="478465"/>
            </a:xfrm>
            <a:prstGeom prst="ellipse">
              <a:avLst/>
            </a:prstGeom>
            <a:solidFill>
              <a:srgbClr val="00B0F0">
                <a:alpha val="30000"/>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9" name="Oval 38">
              <a:extLst>
                <a:ext uri="{FF2B5EF4-FFF2-40B4-BE49-F238E27FC236}">
                  <a16:creationId xmlns:a16="http://schemas.microsoft.com/office/drawing/2014/main" id="{8E668EAC-C1AB-F754-D17C-B8E60E9F74FA}"/>
                </a:ext>
              </a:extLst>
            </p:cNvPr>
            <p:cNvSpPr/>
            <p:nvPr/>
          </p:nvSpPr>
          <p:spPr>
            <a:xfrm>
              <a:off x="6141282" y="4955968"/>
              <a:ext cx="531684" cy="478465"/>
            </a:xfrm>
            <a:prstGeom prst="ellipse">
              <a:avLst/>
            </a:prstGeom>
            <a:solidFill>
              <a:srgbClr val="00B0F0">
                <a:alpha val="30000"/>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0" name="Oval 39">
              <a:extLst>
                <a:ext uri="{FF2B5EF4-FFF2-40B4-BE49-F238E27FC236}">
                  <a16:creationId xmlns:a16="http://schemas.microsoft.com/office/drawing/2014/main" id="{D82C35DF-3330-F74F-07EB-1DDD4F712357}"/>
                </a:ext>
              </a:extLst>
            </p:cNvPr>
            <p:cNvSpPr/>
            <p:nvPr/>
          </p:nvSpPr>
          <p:spPr>
            <a:xfrm>
              <a:off x="5995966" y="3928153"/>
              <a:ext cx="531684" cy="478465"/>
            </a:xfrm>
            <a:prstGeom prst="ellipse">
              <a:avLst/>
            </a:prstGeom>
            <a:solidFill>
              <a:schemeClr val="accent1">
                <a:alpha val="3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1" name="Oval 40">
              <a:extLst>
                <a:ext uri="{FF2B5EF4-FFF2-40B4-BE49-F238E27FC236}">
                  <a16:creationId xmlns:a16="http://schemas.microsoft.com/office/drawing/2014/main" id="{D247F663-DCB6-84B1-4CC7-5B3A473CB92A}"/>
                </a:ext>
              </a:extLst>
            </p:cNvPr>
            <p:cNvSpPr/>
            <p:nvPr/>
          </p:nvSpPr>
          <p:spPr>
            <a:xfrm>
              <a:off x="6421277" y="4342822"/>
              <a:ext cx="531684" cy="478465"/>
            </a:xfrm>
            <a:prstGeom prst="ellipse">
              <a:avLst/>
            </a:prstGeom>
            <a:solidFill>
              <a:schemeClr val="accent1">
                <a:alpha val="3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pic>
        <p:nvPicPr>
          <p:cNvPr id="45" name="Picture 44">
            <a:extLst>
              <a:ext uri="{FF2B5EF4-FFF2-40B4-BE49-F238E27FC236}">
                <a16:creationId xmlns:a16="http://schemas.microsoft.com/office/drawing/2014/main" id="{918CAE7C-DB7E-D492-CC14-9261FDE11266}"/>
              </a:ext>
            </a:extLst>
          </p:cNvPr>
          <p:cNvPicPr>
            <a:picLocks noChangeAspect="1"/>
          </p:cNvPicPr>
          <p:nvPr/>
        </p:nvPicPr>
        <p:blipFill>
          <a:blip r:embed="rId9"/>
          <a:stretch>
            <a:fillRect/>
          </a:stretch>
        </p:blipFill>
        <p:spPr>
          <a:xfrm>
            <a:off x="6139196" y="2548952"/>
            <a:ext cx="2883586" cy="1874331"/>
          </a:xfrm>
          <a:prstGeom prst="rect">
            <a:avLst/>
          </a:prstGeom>
        </p:spPr>
      </p:pic>
      <p:sp>
        <p:nvSpPr>
          <p:cNvPr id="46" name="TextBox 45">
            <a:extLst>
              <a:ext uri="{FF2B5EF4-FFF2-40B4-BE49-F238E27FC236}">
                <a16:creationId xmlns:a16="http://schemas.microsoft.com/office/drawing/2014/main" id="{57FF1340-9DD2-4E6E-ADA0-26726E535FB2}"/>
              </a:ext>
            </a:extLst>
          </p:cNvPr>
          <p:cNvSpPr txBox="1"/>
          <p:nvPr/>
        </p:nvSpPr>
        <p:spPr>
          <a:xfrm>
            <a:off x="9611622" y="3423885"/>
            <a:ext cx="10303328" cy="461665"/>
          </a:xfrm>
          <a:prstGeom prst="rect">
            <a:avLst/>
          </a:prstGeom>
          <a:noFill/>
        </p:spPr>
        <p:txBody>
          <a:bodyPr wrap="square" rtlCol="0">
            <a:spAutoFit/>
          </a:bodyPr>
          <a:lstStyle/>
          <a:p>
            <a:r>
              <a:rPr lang="en-US" sz="2400" b="1" dirty="0"/>
              <a:t>I</a:t>
            </a:r>
            <a:r>
              <a:rPr lang="en-CA" sz="2400" b="1" dirty="0"/>
              <a:t>t’s a </a:t>
            </a:r>
            <a:r>
              <a:rPr lang="en-CA" sz="2400" b="1" dirty="0">
                <a:solidFill>
                  <a:srgbClr val="0070C0"/>
                </a:solidFill>
              </a:rPr>
              <a:t>POND</a:t>
            </a:r>
          </a:p>
        </p:txBody>
      </p:sp>
      <p:pic>
        <p:nvPicPr>
          <p:cNvPr id="47" name="Picture 46">
            <a:extLst>
              <a:ext uri="{FF2B5EF4-FFF2-40B4-BE49-F238E27FC236}">
                <a16:creationId xmlns:a16="http://schemas.microsoft.com/office/drawing/2014/main" id="{3CC53E80-C3E2-BA9F-48E2-B3CB6F5C29D4}"/>
              </a:ext>
            </a:extLst>
          </p:cNvPr>
          <p:cNvPicPr>
            <a:picLocks noChangeAspect="1"/>
          </p:cNvPicPr>
          <p:nvPr/>
        </p:nvPicPr>
        <p:blipFill>
          <a:blip r:embed="rId9"/>
          <a:stretch>
            <a:fillRect/>
          </a:stretch>
        </p:blipFill>
        <p:spPr>
          <a:xfrm>
            <a:off x="6188292" y="4468241"/>
            <a:ext cx="2883586" cy="1874331"/>
          </a:xfrm>
          <a:prstGeom prst="rect">
            <a:avLst/>
          </a:prstGeom>
        </p:spPr>
      </p:pic>
      <p:sp>
        <p:nvSpPr>
          <p:cNvPr id="48" name="TextBox 47">
            <a:extLst>
              <a:ext uri="{FF2B5EF4-FFF2-40B4-BE49-F238E27FC236}">
                <a16:creationId xmlns:a16="http://schemas.microsoft.com/office/drawing/2014/main" id="{FB02B864-F31D-E67B-DEAF-511166F37E7A}"/>
              </a:ext>
            </a:extLst>
          </p:cNvPr>
          <p:cNvSpPr txBox="1"/>
          <p:nvPr/>
        </p:nvSpPr>
        <p:spPr>
          <a:xfrm>
            <a:off x="9611622" y="5100071"/>
            <a:ext cx="2016852" cy="461665"/>
          </a:xfrm>
          <a:prstGeom prst="rect">
            <a:avLst/>
          </a:prstGeom>
          <a:noFill/>
        </p:spPr>
        <p:txBody>
          <a:bodyPr wrap="square" rtlCol="0">
            <a:spAutoFit/>
          </a:bodyPr>
          <a:lstStyle/>
          <a:p>
            <a:r>
              <a:rPr lang="en-US" sz="2400" b="1" dirty="0"/>
              <a:t>I</a:t>
            </a:r>
            <a:r>
              <a:rPr lang="en-CA" sz="2400" b="1" dirty="0"/>
              <a:t>t’s an </a:t>
            </a:r>
            <a:r>
              <a:rPr lang="en-CA" sz="2400" b="1" dirty="0">
                <a:solidFill>
                  <a:schemeClr val="accent2">
                    <a:lumMod val="75000"/>
                  </a:schemeClr>
                </a:solidFill>
              </a:rPr>
              <a:t>AST</a:t>
            </a:r>
          </a:p>
        </p:txBody>
      </p:sp>
    </p:spTree>
    <p:extLst>
      <p:ext uri="{BB962C8B-B14F-4D97-AF65-F5344CB8AC3E}">
        <p14:creationId xmlns:p14="http://schemas.microsoft.com/office/powerpoint/2010/main" val="311399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133E82-FD83-38C4-3AEE-77B99A7150A6}"/>
              </a:ext>
            </a:extLst>
          </p:cNvPr>
          <p:cNvSpPr txBox="1"/>
          <p:nvPr/>
        </p:nvSpPr>
        <p:spPr>
          <a:xfrm>
            <a:off x="1428030" y="215960"/>
            <a:ext cx="9520524" cy="338554"/>
          </a:xfrm>
          <a:prstGeom prst="rect">
            <a:avLst/>
          </a:prstGeom>
          <a:noFill/>
        </p:spPr>
        <p:txBody>
          <a:bodyPr wrap="square" rtlCol="0">
            <a:spAutoFit/>
          </a:bodyPr>
          <a:lstStyle/>
          <a:p>
            <a:r>
              <a:rPr lang="en-US" sz="1600" dirty="0">
                <a:solidFill>
                  <a:schemeClr val="bg1"/>
                </a:solidFill>
                <a:latin typeface="Abadi" panose="020B0604020202020204" pitchFamily="34" charset="0"/>
              </a:rPr>
              <a:t>Intro| What is AI/ML? | What can AI do  | How AI “Learns” | </a:t>
            </a:r>
            <a:r>
              <a:rPr lang="en-US" sz="1600" dirty="0">
                <a:solidFill>
                  <a:schemeClr val="accent1"/>
                </a:solidFill>
                <a:latin typeface="Abadi" panose="020B0604020202020204" pitchFamily="34" charset="0"/>
              </a:rPr>
              <a:t>Types</a:t>
            </a:r>
            <a:r>
              <a:rPr lang="en-US" sz="1600" dirty="0">
                <a:solidFill>
                  <a:schemeClr val="bg1"/>
                </a:solidFill>
                <a:latin typeface="Abadi" panose="020B0604020202020204" pitchFamily="34" charset="0"/>
              </a:rPr>
              <a:t> | Prompting | Examples |  </a:t>
            </a:r>
          </a:p>
        </p:txBody>
      </p:sp>
      <p:pic>
        <p:nvPicPr>
          <p:cNvPr id="8" name="Image 263" descr="A logo with mountains in the middle&#10;&#10;Description automatically generated">
            <a:extLst>
              <a:ext uri="{FF2B5EF4-FFF2-40B4-BE49-F238E27FC236}">
                <a16:creationId xmlns:a16="http://schemas.microsoft.com/office/drawing/2014/main" id="{AD505811-750B-FDAA-3DE5-9D538D548132}"/>
              </a:ext>
            </a:extLst>
          </p:cNvPr>
          <p:cNvPicPr>
            <a:picLocks/>
          </p:cNvPicPr>
          <p:nvPr/>
        </p:nvPicPr>
        <p:blipFill>
          <a:blip r:embed="rId3" cstate="print">
            <a:alphaModFix amt="50000"/>
          </a:blip>
          <a:stretch>
            <a:fillRect/>
          </a:stretch>
        </p:blipFill>
        <p:spPr>
          <a:xfrm>
            <a:off x="2414437" y="2145259"/>
            <a:ext cx="7734748" cy="4569518"/>
          </a:xfrm>
          <a:prstGeom prst="rect">
            <a:avLst/>
          </a:prstGeom>
        </p:spPr>
      </p:pic>
      <p:pic>
        <p:nvPicPr>
          <p:cNvPr id="1026" name="Picture 2" descr="AI Examples - SwipeFile.com">
            <a:extLst>
              <a:ext uri="{FF2B5EF4-FFF2-40B4-BE49-F238E27FC236}">
                <a16:creationId xmlns:a16="http://schemas.microsoft.com/office/drawing/2014/main" id="{49867818-03B2-290B-2E97-861FA72F276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780" b="95732" l="415" r="99032">
                        <a14:foregroundMark x1="7054" y1="34146" x2="3181" y2="42195"/>
                        <a14:foregroundMark x1="3181" y1="42195" x2="8575" y2="62561"/>
                        <a14:foregroundMark x1="8575" y1="62561" x2="32503" y2="88049"/>
                        <a14:foregroundMark x1="32503" y1="88049" x2="42739" y2="94146"/>
                        <a14:foregroundMark x1="42739" y1="94146" x2="66943" y2="92317"/>
                        <a14:foregroundMark x1="66943" y1="92317" x2="81881" y2="79878"/>
                        <a14:foregroundMark x1="81881" y1="79878" x2="96957" y2="50610"/>
                        <a14:foregroundMark x1="96957" y1="50610" x2="97601" y2="42467"/>
                        <a14:foregroundMark x1="95352" y1="36902" x2="92254" y2="32805"/>
                        <a14:foregroundMark x1="92254" y1="32805" x2="71646" y2="19756"/>
                        <a14:foregroundMark x1="71646" y1="19756" x2="60719" y2="16463"/>
                        <a14:foregroundMark x1="60719" y1="16463" x2="47580" y2="16707"/>
                        <a14:foregroundMark x1="47580" y1="16707" x2="35546" y2="20976"/>
                        <a14:foregroundMark x1="35546" y1="20976" x2="14799" y2="36707"/>
                        <a14:foregroundMark x1="14799" y1="36707" x2="14799" y2="36707"/>
                        <a14:foregroundMark x1="8852" y1="38659" x2="2766" y2="49146"/>
                        <a14:foregroundMark x1="2766" y1="49146" x2="415" y2="60610"/>
                        <a14:foregroundMark x1="415" y1="60610" x2="9682" y2="72439"/>
                        <a14:foregroundMark x1="28769" y1="90732" x2="59889" y2="96585"/>
                        <a14:foregroundMark x1="59889" y1="96585" x2="85339" y2="75000"/>
                        <a14:foregroundMark x1="85339" y1="75000" x2="92254" y2="66585"/>
                        <a14:foregroundMark x1="92254" y1="66585" x2="96957" y2="54146"/>
                        <a14:foregroundMark x1="96957" y1="54146" x2="93084" y2="43537"/>
                        <a14:foregroundMark x1="93084" y1="43537" x2="79668" y2="33902"/>
                        <a14:foregroundMark x1="79668" y1="33902" x2="61134" y2="28537"/>
                        <a14:foregroundMark x1="38589" y1="15000" x2="51314" y2="14268"/>
                        <a14:foregroundMark x1="96266" y1="48780" x2="99032" y2="61585"/>
                        <a14:foregroundMark x1="33610" y1="95610" x2="64315" y2="95732"/>
                        <a14:foregroundMark x1="50484" y1="13780" x2="50484" y2="13780"/>
                        <a14:backgroundMark x1="98340" y1="40488" x2="98340" y2="40488"/>
                        <a14:backgroundMark x1="97510" y1="40488" x2="97510" y2="40488"/>
                        <a14:backgroundMark x1="96957" y1="38537" x2="98202" y2="42317"/>
                        <a14:backgroundMark x1="96404" y1="38049" x2="96404" y2="37561"/>
                        <a14:backgroundMark x1="96127" y1="37317" x2="96957" y2="38659"/>
                        <a14:backgroundMark x1="96404" y1="37927" x2="95436" y2="36585"/>
                        <a14:backgroundMark x1="95436" y1="36829" x2="96680" y2="37561"/>
                      </a14:backgroundRemoval>
                    </a14:imgEffect>
                  </a14:imgLayer>
                </a14:imgProps>
              </a:ext>
              <a:ext uri="{28A0092B-C50C-407E-A947-70E740481C1C}">
                <a14:useLocalDpi xmlns:a14="http://schemas.microsoft.com/office/drawing/2010/main" val="0"/>
              </a:ext>
            </a:extLst>
          </a:blip>
          <a:srcRect t="10303"/>
          <a:stretch/>
        </p:blipFill>
        <p:spPr bwMode="auto">
          <a:xfrm>
            <a:off x="6916450" y="1695530"/>
            <a:ext cx="5074660" cy="51624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271CE6-EB37-07A4-16A6-2A997722E4F4}"/>
              </a:ext>
            </a:extLst>
          </p:cNvPr>
          <p:cNvSpPr txBox="1"/>
          <p:nvPr/>
        </p:nvSpPr>
        <p:spPr>
          <a:xfrm>
            <a:off x="637865" y="1826845"/>
            <a:ext cx="9015745" cy="4031873"/>
          </a:xfrm>
          <a:prstGeom prst="rect">
            <a:avLst/>
          </a:prstGeom>
          <a:noFill/>
        </p:spPr>
        <p:txBody>
          <a:bodyPr wrap="square" rtlCol="0">
            <a:spAutoFit/>
          </a:bodyPr>
          <a:lstStyle/>
          <a:p>
            <a:endParaRPr lang="en-CA" sz="3200" b="1" dirty="0"/>
          </a:p>
          <a:p>
            <a:r>
              <a:rPr lang="en-CA" sz="3200" b="1" dirty="0"/>
              <a:t>Dash AI (automate writing)</a:t>
            </a:r>
          </a:p>
          <a:p>
            <a:endParaRPr lang="en-CA" sz="3200" b="1" dirty="0"/>
          </a:p>
          <a:p>
            <a:r>
              <a:rPr lang="en-CA" sz="3200" b="1" dirty="0"/>
              <a:t>ETL (extract | transform | load)</a:t>
            </a:r>
          </a:p>
          <a:p>
            <a:endParaRPr lang="en-CA" sz="3200" b="1" dirty="0"/>
          </a:p>
          <a:p>
            <a:r>
              <a:rPr lang="en-CA" sz="3200" b="1" dirty="0" err="1"/>
              <a:t>DataBricks</a:t>
            </a:r>
            <a:r>
              <a:rPr lang="en-CA" sz="3200" b="1" dirty="0"/>
              <a:t> (deployment)</a:t>
            </a:r>
          </a:p>
          <a:p>
            <a:endParaRPr lang="en-CA" sz="3200" b="1" dirty="0"/>
          </a:p>
          <a:p>
            <a:r>
              <a:rPr lang="en-CA" sz="3200" b="1" dirty="0"/>
              <a:t>Scikit (prediction modeling)</a:t>
            </a:r>
            <a:endParaRPr lang="en-CA" sz="2400" b="1" dirty="0"/>
          </a:p>
        </p:txBody>
      </p:sp>
    </p:spTree>
    <p:extLst>
      <p:ext uri="{BB962C8B-B14F-4D97-AF65-F5344CB8AC3E}">
        <p14:creationId xmlns:p14="http://schemas.microsoft.com/office/powerpoint/2010/main" val="2213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26178</TotalTime>
  <Words>1621</Words>
  <Application>Microsoft Office PowerPoint</Application>
  <PresentationFormat>Widescreen</PresentationFormat>
  <Paragraphs>187</Paragraphs>
  <Slides>19</Slides>
  <Notes>18</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Abadi</vt:lpstr>
      <vt:lpstr>Abadi Extra Light</vt:lpstr>
      <vt:lpstr>Arial</vt:lpstr>
      <vt:lpstr>Calibri</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Smith</dc:creator>
  <cp:lastModifiedBy>Karen Turner</cp:lastModifiedBy>
  <cp:revision>23</cp:revision>
  <dcterms:created xsi:type="dcterms:W3CDTF">2022-06-01T01:51:04Z</dcterms:created>
  <dcterms:modified xsi:type="dcterms:W3CDTF">2024-03-19T14:09:52Z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2023-12-06T07:43:46Z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e0d57f36-84ed-4fa9-b307-96d8ccde51f1</vt:lpwstr>
  </property>
  <property fmtid="{D5CDD505-2E9C-101B-9397-08002B2CF9AE}" pid="7" name="MSIP_Label_defa4170-0d19-0005-0004-bc88714345d2_ActionId">
    <vt:lpwstr>18f96264-15ac-4e32-9137-0410bbd49b60</vt:lpwstr>
  </property>
  <property fmtid="{D5CDD505-2E9C-101B-9397-08002B2CF9AE}" pid="8" name="MSIP_Label_defa4170-0d19-0005-0004-bc88714345d2_ContentBits">
    <vt:lpwstr>0</vt:lpwstr>
  </property>
</Properties>
</file>