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56" r:id="rId5"/>
    <p:sldId id="413" r:id="rId6"/>
    <p:sldId id="420" r:id="rId7"/>
    <p:sldId id="393" r:id="rId8"/>
    <p:sldId id="412" r:id="rId9"/>
    <p:sldId id="259" r:id="rId10"/>
    <p:sldId id="400" r:id="rId11"/>
    <p:sldId id="403" r:id="rId12"/>
    <p:sldId id="414" r:id="rId13"/>
    <p:sldId id="401" r:id="rId14"/>
    <p:sldId id="416" r:id="rId15"/>
    <p:sldId id="397" r:id="rId16"/>
    <p:sldId id="415" r:id="rId17"/>
    <p:sldId id="421" r:id="rId18"/>
    <p:sldId id="398" r:id="rId19"/>
    <p:sldId id="399" r:id="rId20"/>
    <p:sldId id="264" r:id="rId21"/>
    <p:sldId id="410" r:id="rId22"/>
    <p:sldId id="422" r:id="rId23"/>
    <p:sldId id="427" r:id="rId24"/>
    <p:sldId id="430" r:id="rId25"/>
    <p:sldId id="423" r:id="rId26"/>
    <p:sldId id="424" r:id="rId27"/>
    <p:sldId id="425" r:id="rId28"/>
    <p:sldId id="431" r:id="rId29"/>
    <p:sldId id="432" r:id="rId30"/>
    <p:sldId id="428" r:id="rId31"/>
    <p:sldId id="419" r:id="rId32"/>
    <p:sldId id="320" r:id="rId33"/>
    <p:sldId id="418" r:id="rId34"/>
    <p:sldId id="39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90174" autoAdjust="0"/>
  </p:normalViewPr>
  <p:slideViewPr>
    <p:cSldViewPr snapToGrid="0">
      <p:cViewPr varScale="1">
        <p:scale>
          <a:sx n="65" d="100"/>
          <a:sy n="65" d="100"/>
        </p:scale>
        <p:origin x="342" y="60"/>
      </p:cViewPr>
      <p:guideLst>
        <p:guide orient="horz" pos="2160"/>
        <p:guide pos="3840"/>
      </p:guideLst>
    </p:cSldViewPr>
  </p:slideViewPr>
  <p:outlineViewPr>
    <p:cViewPr>
      <p:scale>
        <a:sx n="33" d="100"/>
        <a:sy n="33" d="100"/>
      </p:scale>
      <p:origin x="0" y="-5006"/>
    </p:cViewPr>
  </p:outlineViewPr>
  <p:notesTextViewPr>
    <p:cViewPr>
      <p:scale>
        <a:sx n="1" d="1"/>
        <a:sy n="1" d="1"/>
      </p:scale>
      <p:origin x="0" y="0"/>
    </p:cViewPr>
  </p:notesTextViewPr>
  <p:notesViewPr>
    <p:cSldViewPr snapToGrid="0">
      <p:cViewPr varScale="1">
        <p:scale>
          <a:sx n="87" d="100"/>
          <a:sy n="87" d="100"/>
        </p:scale>
        <p:origin x="3840" y="90"/>
      </p:cViewPr>
      <p:guideLst>
        <p:guide orient="horz" pos="2880"/>
        <p:guide pos="2160"/>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659B1CF-6C23-421A-87BA-0EE75866CED6}" type="datetimeFigureOut">
              <a:rPr lang="en-CA" smtClean="0"/>
              <a:t>2024-03-13</a:t>
            </a:fld>
            <a:endParaRPr lang="en-CA"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DCE0395-E9B9-41DA-B194-1696C90774F0}" type="slidenum">
              <a:rPr lang="en-CA" smtClean="0"/>
              <a:t>‹#›</a:t>
            </a:fld>
            <a:endParaRPr lang="en-CA" dirty="0"/>
          </a:p>
        </p:txBody>
      </p:sp>
    </p:spTree>
    <p:extLst>
      <p:ext uri="{BB962C8B-B14F-4D97-AF65-F5344CB8AC3E}">
        <p14:creationId xmlns:p14="http://schemas.microsoft.com/office/powerpoint/2010/main" val="3900345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B8E25E-4AFF-4BE0-8CFB-E8A589E45379}" type="datetimeFigureOut">
              <a:rPr lang="en-CA" smtClean="0"/>
              <a:t>2024-03-13</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9D5A8C-B14B-4363-8DA9-16CD2ADA1C55}" type="slidenum">
              <a:rPr lang="en-CA" smtClean="0"/>
              <a:t>‹#›</a:t>
            </a:fld>
            <a:endParaRPr lang="en-CA" dirty="0"/>
          </a:p>
        </p:txBody>
      </p:sp>
    </p:spTree>
    <p:extLst>
      <p:ext uri="{BB962C8B-B14F-4D97-AF65-F5344CB8AC3E}">
        <p14:creationId xmlns:p14="http://schemas.microsoft.com/office/powerpoint/2010/main" val="213112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EF4CE50-7769-4157-9860-DAF46DFBD028}" type="slidenum">
              <a:rPr lang="en-CA" smtClean="0"/>
              <a:t>1</a:t>
            </a:fld>
            <a:endParaRPr lang="en-CA" dirty="0"/>
          </a:p>
        </p:txBody>
      </p:sp>
    </p:spTree>
    <p:extLst>
      <p:ext uri="{BB962C8B-B14F-4D97-AF65-F5344CB8AC3E}">
        <p14:creationId xmlns:p14="http://schemas.microsoft.com/office/powerpoint/2010/main" val="986240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GW shallow, primarily clay and silts but some sands and gravels. </a:t>
            </a:r>
          </a:p>
          <a:p>
            <a:pPr marL="171450" indent="-171450">
              <a:buFont typeface="Arial" panose="020B0604020202020204" pitchFamily="34" charset="0"/>
              <a:buChar char="•"/>
            </a:pPr>
            <a:r>
              <a:rPr lang="en-CA" dirty="0"/>
              <a:t>BTEX, F1, F2, naphthalene and MTBE primary CoCs in GW</a:t>
            </a:r>
          </a:p>
          <a:p>
            <a:pPr marL="171450" indent="-171450">
              <a:buFont typeface="Arial" panose="020B0604020202020204" pitchFamily="34" charset="0"/>
              <a:buChar char="•"/>
            </a:pPr>
            <a:r>
              <a:rPr lang="en-CA" dirty="0"/>
              <a:t>BTEX, F1 and naphthalene CoCs in soil</a:t>
            </a:r>
          </a:p>
        </p:txBody>
      </p:sp>
      <p:sp>
        <p:nvSpPr>
          <p:cNvPr id="4" name="Slide Number Placeholder 3"/>
          <p:cNvSpPr>
            <a:spLocks noGrp="1"/>
          </p:cNvSpPr>
          <p:nvPr>
            <p:ph type="sldNum" sz="quarter" idx="5"/>
          </p:nvPr>
        </p:nvSpPr>
        <p:spPr/>
        <p:txBody>
          <a:bodyPr/>
          <a:lstStyle/>
          <a:p>
            <a:fld id="{2C9D5A8C-B14B-4363-8DA9-16CD2ADA1C55}" type="slidenum">
              <a:rPr lang="en-CA" smtClean="0"/>
              <a:t>13</a:t>
            </a:fld>
            <a:endParaRPr lang="en-CA" dirty="0"/>
          </a:p>
        </p:txBody>
      </p:sp>
    </p:spTree>
    <p:extLst>
      <p:ext uri="{BB962C8B-B14F-4D97-AF65-F5344CB8AC3E}">
        <p14:creationId xmlns:p14="http://schemas.microsoft.com/office/powerpoint/2010/main" val="2048652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Complex geology- multiple pathways for contamination to move both laterally and vertically - Geology described as crazy</a:t>
            </a:r>
          </a:p>
        </p:txBody>
      </p:sp>
      <p:sp>
        <p:nvSpPr>
          <p:cNvPr id="4" name="Slide Number Placeholder 3"/>
          <p:cNvSpPr>
            <a:spLocks noGrp="1"/>
          </p:cNvSpPr>
          <p:nvPr>
            <p:ph type="sldNum" sz="quarter" idx="5"/>
          </p:nvPr>
        </p:nvSpPr>
        <p:spPr/>
        <p:txBody>
          <a:bodyPr/>
          <a:lstStyle/>
          <a:p>
            <a:fld id="{2C9D5A8C-B14B-4363-8DA9-16CD2ADA1C55}" type="slidenum">
              <a:rPr lang="en-CA" smtClean="0"/>
              <a:t>14</a:t>
            </a:fld>
            <a:endParaRPr lang="en-CA" dirty="0"/>
          </a:p>
        </p:txBody>
      </p:sp>
    </p:spTree>
    <p:extLst>
      <p:ext uri="{BB962C8B-B14F-4D97-AF65-F5344CB8AC3E}">
        <p14:creationId xmlns:p14="http://schemas.microsoft.com/office/powerpoint/2010/main" val="1594084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Total area just over 2,000 m2, divided into 5 areas</a:t>
            </a:r>
          </a:p>
          <a:p>
            <a:r>
              <a:rPr lang="en-CA" dirty="0"/>
              <a:t>Thermal treatment for soils excavated to 5 m in area B and for area D – small shallow zone</a:t>
            </a:r>
          </a:p>
          <a:p>
            <a:r>
              <a:rPr lang="en-CA" dirty="0"/>
              <a:t>Contaminant depth ranges varied with deepest zone in B at 14 m</a:t>
            </a:r>
          </a:p>
          <a:p>
            <a:endParaRPr lang="en-CA" dirty="0"/>
          </a:p>
          <a:p>
            <a:r>
              <a:rPr lang="en-CA" dirty="0"/>
              <a:t>Building bottom right no longer</a:t>
            </a:r>
          </a:p>
        </p:txBody>
      </p:sp>
      <p:sp>
        <p:nvSpPr>
          <p:cNvPr id="4" name="Slide Number Placeholder 3"/>
          <p:cNvSpPr>
            <a:spLocks noGrp="1"/>
          </p:cNvSpPr>
          <p:nvPr>
            <p:ph type="sldNum" sz="quarter" idx="5"/>
          </p:nvPr>
        </p:nvSpPr>
        <p:spPr/>
        <p:txBody>
          <a:bodyPr/>
          <a:lstStyle/>
          <a:p>
            <a:fld id="{2C9D5A8C-B14B-4363-8DA9-16CD2ADA1C55}" type="slidenum">
              <a:rPr lang="en-CA" smtClean="0"/>
              <a:t>15</a:t>
            </a:fld>
            <a:endParaRPr lang="en-CA" dirty="0"/>
          </a:p>
        </p:txBody>
      </p:sp>
    </p:spTree>
    <p:extLst>
      <p:ext uri="{BB962C8B-B14F-4D97-AF65-F5344CB8AC3E}">
        <p14:creationId xmlns:p14="http://schemas.microsoft.com/office/powerpoint/2010/main" val="338425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Drilling method does not determine mode of injection – mode is determined by flow rate relative to flow capacity of matrix being injected into</a:t>
            </a:r>
          </a:p>
          <a:p>
            <a:r>
              <a:rPr lang="en-CA" dirty="0"/>
              <a:t>Direct Injection is a method of sealing hole to allow pressure in the injection zone</a:t>
            </a:r>
          </a:p>
        </p:txBody>
      </p:sp>
      <p:sp>
        <p:nvSpPr>
          <p:cNvPr id="4" name="Slide Number Placeholder 3"/>
          <p:cNvSpPr>
            <a:spLocks noGrp="1"/>
          </p:cNvSpPr>
          <p:nvPr>
            <p:ph type="sldNum" sz="quarter" idx="5"/>
          </p:nvPr>
        </p:nvSpPr>
        <p:spPr/>
        <p:txBody>
          <a:bodyPr/>
          <a:lstStyle/>
          <a:p>
            <a:fld id="{2C9D5A8C-B14B-4363-8DA9-16CD2ADA1C55}" type="slidenum">
              <a:rPr lang="en-CA" smtClean="0"/>
              <a:t>16</a:t>
            </a:fld>
            <a:endParaRPr lang="en-CA" dirty="0"/>
          </a:p>
        </p:txBody>
      </p:sp>
    </p:spTree>
    <p:extLst>
      <p:ext uri="{BB962C8B-B14F-4D97-AF65-F5344CB8AC3E}">
        <p14:creationId xmlns:p14="http://schemas.microsoft.com/office/powerpoint/2010/main" val="190838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AEF4CE50-7769-4157-9860-DAF46DFBD028}" type="slidenum">
              <a:rPr lang="en-CA" smtClean="0"/>
              <a:t>17</a:t>
            </a:fld>
            <a:endParaRPr lang="en-CA" dirty="0"/>
          </a:p>
        </p:txBody>
      </p:sp>
    </p:spTree>
    <p:extLst>
      <p:ext uri="{BB962C8B-B14F-4D97-AF65-F5344CB8AC3E}">
        <p14:creationId xmlns:p14="http://schemas.microsoft.com/office/powerpoint/2010/main" val="196812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Shallow and deep injection well at each of 10 locations where sand propped fracturing was done, injected all 20 wells first injection, and the deep and shallow at only one location the second injection.</a:t>
            </a:r>
          </a:p>
          <a:p>
            <a:r>
              <a:rPr lang="en-CA" dirty="0"/>
              <a:t>Injections in areas B and C only for 2</a:t>
            </a:r>
            <a:r>
              <a:rPr lang="en-CA" baseline="30000" dirty="0"/>
              <a:t>nd</a:t>
            </a:r>
            <a:r>
              <a:rPr lang="en-CA" dirty="0"/>
              <a:t> and 3</a:t>
            </a:r>
            <a:r>
              <a:rPr lang="en-CA" baseline="30000" dirty="0"/>
              <a:t>rd</a:t>
            </a:r>
            <a:r>
              <a:rPr lang="en-CA" dirty="0"/>
              <a:t> injection</a:t>
            </a:r>
          </a:p>
        </p:txBody>
      </p:sp>
      <p:sp>
        <p:nvSpPr>
          <p:cNvPr id="4" name="Slide Number Placeholder 3"/>
          <p:cNvSpPr>
            <a:spLocks noGrp="1"/>
          </p:cNvSpPr>
          <p:nvPr>
            <p:ph type="sldNum" sz="quarter" idx="5"/>
          </p:nvPr>
        </p:nvSpPr>
        <p:spPr/>
        <p:txBody>
          <a:bodyPr/>
          <a:lstStyle/>
          <a:p>
            <a:fld id="{2C9D5A8C-B14B-4363-8DA9-16CD2ADA1C55}" type="slidenum">
              <a:rPr lang="en-CA" smtClean="0"/>
              <a:t>18</a:t>
            </a:fld>
            <a:endParaRPr lang="en-CA" dirty="0"/>
          </a:p>
        </p:txBody>
      </p:sp>
    </p:spTree>
    <p:extLst>
      <p:ext uri="{BB962C8B-B14F-4D97-AF65-F5344CB8AC3E}">
        <p14:creationId xmlns:p14="http://schemas.microsoft.com/office/powerpoint/2010/main" val="1990861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Injection locations</a:t>
            </a:r>
          </a:p>
          <a:p>
            <a:r>
              <a:rPr lang="en-CA" dirty="0"/>
              <a:t>Area A example Different volumes for shallower and deeper treatment, more volume for deeper and greater lateral spacing</a:t>
            </a:r>
          </a:p>
        </p:txBody>
      </p:sp>
      <p:sp>
        <p:nvSpPr>
          <p:cNvPr id="4" name="Slide Number Placeholder 3"/>
          <p:cNvSpPr>
            <a:spLocks noGrp="1"/>
          </p:cNvSpPr>
          <p:nvPr>
            <p:ph type="sldNum" sz="quarter" idx="5"/>
          </p:nvPr>
        </p:nvSpPr>
        <p:spPr/>
        <p:txBody>
          <a:bodyPr/>
          <a:lstStyle/>
          <a:p>
            <a:fld id="{2C9D5A8C-B14B-4363-8DA9-16CD2ADA1C55}" type="slidenum">
              <a:rPr lang="en-CA" smtClean="0"/>
              <a:t>19</a:t>
            </a:fld>
            <a:endParaRPr lang="en-CA" dirty="0"/>
          </a:p>
        </p:txBody>
      </p:sp>
    </p:spTree>
    <p:extLst>
      <p:ext uri="{BB962C8B-B14F-4D97-AF65-F5344CB8AC3E}">
        <p14:creationId xmlns:p14="http://schemas.microsoft.com/office/powerpoint/2010/main" val="110697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Lines with diamond are for values on right axis</a:t>
            </a:r>
          </a:p>
          <a:p>
            <a:pPr marL="171450" indent="-171450">
              <a:buFont typeface="Arial" panose="020B0604020202020204" pitchFamily="34" charset="0"/>
              <a:buChar char="•"/>
            </a:pPr>
            <a:r>
              <a:rPr lang="en-CA" dirty="0"/>
              <a:t>General downward trend, exception orange line is in area B in area where surfacing </a:t>
            </a:r>
            <a:r>
              <a:rPr lang="en-CA" dirty="0" err="1"/>
              <a:t>occured</a:t>
            </a:r>
            <a:endParaRPr lang="en-CA" dirty="0"/>
          </a:p>
        </p:txBody>
      </p:sp>
      <p:sp>
        <p:nvSpPr>
          <p:cNvPr id="4" name="Slide Number Placeholder 3"/>
          <p:cNvSpPr>
            <a:spLocks noGrp="1"/>
          </p:cNvSpPr>
          <p:nvPr>
            <p:ph type="sldNum" sz="quarter" idx="5"/>
          </p:nvPr>
        </p:nvSpPr>
        <p:spPr/>
        <p:txBody>
          <a:bodyPr/>
          <a:lstStyle/>
          <a:p>
            <a:fld id="{2C9D5A8C-B14B-4363-8DA9-16CD2ADA1C55}" type="slidenum">
              <a:rPr lang="en-CA" smtClean="0"/>
              <a:t>20</a:t>
            </a:fld>
            <a:endParaRPr lang="en-CA" dirty="0"/>
          </a:p>
        </p:txBody>
      </p:sp>
    </p:spTree>
    <p:extLst>
      <p:ext uri="{BB962C8B-B14F-4D97-AF65-F5344CB8AC3E}">
        <p14:creationId xmlns:p14="http://schemas.microsoft.com/office/powerpoint/2010/main" val="919659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Again general downward trend – orange line (20MW07) again exception</a:t>
            </a:r>
          </a:p>
        </p:txBody>
      </p:sp>
      <p:sp>
        <p:nvSpPr>
          <p:cNvPr id="4" name="Slide Number Placeholder 3"/>
          <p:cNvSpPr>
            <a:spLocks noGrp="1"/>
          </p:cNvSpPr>
          <p:nvPr>
            <p:ph type="sldNum" sz="quarter" idx="5"/>
          </p:nvPr>
        </p:nvSpPr>
        <p:spPr/>
        <p:txBody>
          <a:bodyPr/>
          <a:lstStyle/>
          <a:p>
            <a:fld id="{2C9D5A8C-B14B-4363-8DA9-16CD2ADA1C55}" type="slidenum">
              <a:rPr lang="en-CA" smtClean="0"/>
              <a:t>21</a:t>
            </a:fld>
            <a:endParaRPr lang="en-CA" dirty="0"/>
          </a:p>
        </p:txBody>
      </p:sp>
    </p:spTree>
    <p:extLst>
      <p:ext uri="{BB962C8B-B14F-4D97-AF65-F5344CB8AC3E}">
        <p14:creationId xmlns:p14="http://schemas.microsoft.com/office/powerpoint/2010/main" val="176482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C9D5A8C-B14B-4363-8DA9-16CD2ADA1C55}" type="slidenum">
              <a:rPr lang="en-CA" smtClean="0"/>
              <a:t>22</a:t>
            </a:fld>
            <a:endParaRPr lang="en-CA" dirty="0"/>
          </a:p>
        </p:txBody>
      </p:sp>
    </p:spTree>
    <p:extLst>
      <p:ext uri="{BB962C8B-B14F-4D97-AF65-F5344CB8AC3E}">
        <p14:creationId xmlns:p14="http://schemas.microsoft.com/office/powerpoint/2010/main" val="381070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Detailed Phase II in 2020 found free phase LNAPL elevating the site priority</a:t>
            </a:r>
          </a:p>
          <a:p>
            <a:pPr marL="171450" indent="-171450">
              <a:buFont typeface="Arial" panose="020B0604020202020204" pitchFamily="34" charset="0"/>
              <a:buChar char="•"/>
            </a:pPr>
            <a:r>
              <a:rPr lang="en-CA" dirty="0"/>
              <a:t>PHC concentrations above guidelines</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2C9D5A8C-B14B-4363-8DA9-16CD2ADA1C55}" type="slidenum">
              <a:rPr lang="en-CA" smtClean="0"/>
              <a:t>4</a:t>
            </a:fld>
            <a:endParaRPr lang="en-CA" dirty="0"/>
          </a:p>
        </p:txBody>
      </p:sp>
    </p:spTree>
    <p:extLst>
      <p:ext uri="{BB962C8B-B14F-4D97-AF65-F5344CB8AC3E}">
        <p14:creationId xmlns:p14="http://schemas.microsoft.com/office/powerpoint/2010/main" val="3566519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CoC down.</a:t>
            </a:r>
          </a:p>
          <a:p>
            <a:r>
              <a:rPr lang="en-CA" dirty="0"/>
              <a:t>Well removed during excavation</a:t>
            </a:r>
          </a:p>
        </p:txBody>
      </p:sp>
      <p:sp>
        <p:nvSpPr>
          <p:cNvPr id="4" name="Slide Number Placeholder 3"/>
          <p:cNvSpPr>
            <a:spLocks noGrp="1"/>
          </p:cNvSpPr>
          <p:nvPr>
            <p:ph type="sldNum" sz="quarter" idx="5"/>
          </p:nvPr>
        </p:nvSpPr>
        <p:spPr/>
        <p:txBody>
          <a:bodyPr/>
          <a:lstStyle/>
          <a:p>
            <a:fld id="{2C9D5A8C-B14B-4363-8DA9-16CD2ADA1C55}" type="slidenum">
              <a:rPr lang="en-CA" smtClean="0"/>
              <a:t>23</a:t>
            </a:fld>
            <a:endParaRPr lang="en-CA" dirty="0"/>
          </a:p>
        </p:txBody>
      </p:sp>
    </p:spTree>
    <p:extLst>
      <p:ext uri="{BB962C8B-B14F-4D97-AF65-F5344CB8AC3E}">
        <p14:creationId xmlns:p14="http://schemas.microsoft.com/office/powerpoint/2010/main" val="109168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General decrease, some rebound in Naphthalene and MTBE</a:t>
            </a:r>
          </a:p>
        </p:txBody>
      </p:sp>
      <p:sp>
        <p:nvSpPr>
          <p:cNvPr id="4" name="Slide Number Placeholder 3"/>
          <p:cNvSpPr>
            <a:spLocks noGrp="1"/>
          </p:cNvSpPr>
          <p:nvPr>
            <p:ph type="sldNum" sz="quarter" idx="5"/>
          </p:nvPr>
        </p:nvSpPr>
        <p:spPr/>
        <p:txBody>
          <a:bodyPr/>
          <a:lstStyle/>
          <a:p>
            <a:fld id="{2C9D5A8C-B14B-4363-8DA9-16CD2ADA1C55}" type="slidenum">
              <a:rPr lang="en-CA" smtClean="0"/>
              <a:t>24</a:t>
            </a:fld>
            <a:endParaRPr lang="en-CA" dirty="0"/>
          </a:p>
        </p:txBody>
      </p:sp>
    </p:spTree>
    <p:extLst>
      <p:ext uri="{BB962C8B-B14F-4D97-AF65-F5344CB8AC3E}">
        <p14:creationId xmlns:p14="http://schemas.microsoft.com/office/powerpoint/2010/main" val="111882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Soil limited comparable information – decrease seen</a:t>
            </a:r>
          </a:p>
        </p:txBody>
      </p:sp>
      <p:sp>
        <p:nvSpPr>
          <p:cNvPr id="4" name="Slide Number Placeholder 3"/>
          <p:cNvSpPr>
            <a:spLocks noGrp="1"/>
          </p:cNvSpPr>
          <p:nvPr>
            <p:ph type="sldNum" sz="quarter" idx="5"/>
          </p:nvPr>
        </p:nvSpPr>
        <p:spPr/>
        <p:txBody>
          <a:bodyPr/>
          <a:lstStyle/>
          <a:p>
            <a:fld id="{2C9D5A8C-B14B-4363-8DA9-16CD2ADA1C55}" type="slidenum">
              <a:rPr lang="en-CA" smtClean="0"/>
              <a:t>25</a:t>
            </a:fld>
            <a:endParaRPr lang="en-CA" dirty="0"/>
          </a:p>
        </p:txBody>
      </p:sp>
    </p:spTree>
    <p:extLst>
      <p:ext uri="{BB962C8B-B14F-4D97-AF65-F5344CB8AC3E}">
        <p14:creationId xmlns:p14="http://schemas.microsoft.com/office/powerpoint/2010/main" val="3769779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Decrease</a:t>
            </a:r>
          </a:p>
        </p:txBody>
      </p:sp>
      <p:sp>
        <p:nvSpPr>
          <p:cNvPr id="4" name="Slide Number Placeholder 3"/>
          <p:cNvSpPr>
            <a:spLocks noGrp="1"/>
          </p:cNvSpPr>
          <p:nvPr>
            <p:ph type="sldNum" sz="quarter" idx="5"/>
          </p:nvPr>
        </p:nvSpPr>
        <p:spPr/>
        <p:txBody>
          <a:bodyPr/>
          <a:lstStyle/>
          <a:p>
            <a:fld id="{2C9D5A8C-B14B-4363-8DA9-16CD2ADA1C55}" type="slidenum">
              <a:rPr lang="en-CA" smtClean="0"/>
              <a:t>26</a:t>
            </a:fld>
            <a:endParaRPr lang="en-CA" dirty="0"/>
          </a:p>
        </p:txBody>
      </p:sp>
    </p:spTree>
    <p:extLst>
      <p:ext uri="{BB962C8B-B14F-4D97-AF65-F5344CB8AC3E}">
        <p14:creationId xmlns:p14="http://schemas.microsoft.com/office/powerpoint/2010/main" val="2416634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Terminal electron acceptors present, low dissolved oxygen and ORP – conditions for anaerobic degradation</a:t>
            </a:r>
          </a:p>
          <a:p>
            <a:endParaRPr lang="en-CA" dirty="0"/>
          </a:p>
        </p:txBody>
      </p:sp>
      <p:sp>
        <p:nvSpPr>
          <p:cNvPr id="4" name="Slide Number Placeholder 3"/>
          <p:cNvSpPr>
            <a:spLocks noGrp="1"/>
          </p:cNvSpPr>
          <p:nvPr>
            <p:ph type="sldNum" sz="quarter" idx="5"/>
          </p:nvPr>
        </p:nvSpPr>
        <p:spPr/>
        <p:txBody>
          <a:bodyPr/>
          <a:lstStyle/>
          <a:p>
            <a:fld id="{2C9D5A8C-B14B-4363-8DA9-16CD2ADA1C55}" type="slidenum">
              <a:rPr lang="en-CA" smtClean="0"/>
              <a:t>27</a:t>
            </a:fld>
            <a:endParaRPr lang="en-CA" dirty="0"/>
          </a:p>
        </p:txBody>
      </p:sp>
    </p:spTree>
    <p:extLst>
      <p:ext uri="{BB962C8B-B14F-4D97-AF65-F5344CB8AC3E}">
        <p14:creationId xmlns:p14="http://schemas.microsoft.com/office/powerpoint/2010/main" val="1065314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Communication required to co-ordinate with other work on site</a:t>
            </a:r>
          </a:p>
          <a:p>
            <a:pPr marL="171450" indent="-171450">
              <a:buFont typeface="Arial" panose="020B0604020202020204" pitchFamily="34" charset="0"/>
              <a:buChar char="•"/>
            </a:pPr>
            <a:r>
              <a:rPr lang="en-CA" dirty="0"/>
              <a:t>Added additional injection locations due to surfacing</a:t>
            </a:r>
          </a:p>
          <a:p>
            <a:pPr marL="171450" indent="-171450">
              <a:buFont typeface="Arial" panose="020B0604020202020204" pitchFamily="34" charset="0"/>
              <a:buChar char="•"/>
            </a:pPr>
            <a:r>
              <a:rPr lang="en-CA" dirty="0"/>
              <a:t>Injection wells did not work as well as planned, adjustment made by switching to fracture injection to emplace amendments</a:t>
            </a:r>
          </a:p>
        </p:txBody>
      </p:sp>
      <p:sp>
        <p:nvSpPr>
          <p:cNvPr id="4" name="Slide Number Placeholder 3"/>
          <p:cNvSpPr>
            <a:spLocks noGrp="1"/>
          </p:cNvSpPr>
          <p:nvPr>
            <p:ph type="sldNum" sz="quarter" idx="5"/>
          </p:nvPr>
        </p:nvSpPr>
        <p:spPr/>
        <p:txBody>
          <a:bodyPr/>
          <a:lstStyle/>
          <a:p>
            <a:fld id="{2C9D5A8C-B14B-4363-8DA9-16CD2ADA1C55}" type="slidenum">
              <a:rPr lang="en-CA" smtClean="0"/>
              <a:t>28</a:t>
            </a:fld>
            <a:endParaRPr lang="en-CA" dirty="0"/>
          </a:p>
        </p:txBody>
      </p:sp>
    </p:spTree>
    <p:extLst>
      <p:ext uri="{BB962C8B-B14F-4D97-AF65-F5344CB8AC3E}">
        <p14:creationId xmlns:p14="http://schemas.microsoft.com/office/powerpoint/2010/main" val="2177776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Clear and consistent communication with all stakeholders important for efficient operation making adjustments to schedule and plan</a:t>
            </a:r>
          </a:p>
          <a:p>
            <a:r>
              <a:rPr lang="en-CA" dirty="0"/>
              <a:t>- Injection project benefitted from using local contractors, great service – quick response</a:t>
            </a:r>
          </a:p>
          <a:p>
            <a:r>
              <a:rPr lang="en-CA" dirty="0"/>
              <a:t>- Combination of in-situ and on-site ex-situ best approach to achieve goals</a:t>
            </a:r>
          </a:p>
        </p:txBody>
      </p:sp>
      <p:sp>
        <p:nvSpPr>
          <p:cNvPr id="4" name="Slide Number Placeholder 3"/>
          <p:cNvSpPr>
            <a:spLocks noGrp="1"/>
          </p:cNvSpPr>
          <p:nvPr>
            <p:ph type="sldNum" sz="quarter" idx="10"/>
          </p:nvPr>
        </p:nvSpPr>
        <p:spPr/>
        <p:txBody>
          <a:bodyPr/>
          <a:lstStyle/>
          <a:p>
            <a:fld id="{AEF4CE50-7769-4157-9860-DAF46DFBD028}" type="slidenum">
              <a:rPr lang="en-CA" smtClean="0"/>
              <a:t>29</a:t>
            </a:fld>
            <a:endParaRPr lang="en-CA" dirty="0"/>
          </a:p>
        </p:txBody>
      </p:sp>
    </p:spTree>
    <p:extLst>
      <p:ext uri="{BB962C8B-B14F-4D97-AF65-F5344CB8AC3E}">
        <p14:creationId xmlns:p14="http://schemas.microsoft.com/office/powerpoint/2010/main" val="129931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EF4CE50-7769-4157-9860-DAF46DFBD028}" type="slidenum">
              <a:rPr lang="en-CA" smtClean="0"/>
              <a:t>31</a:t>
            </a:fld>
            <a:endParaRPr lang="en-CA" dirty="0"/>
          </a:p>
        </p:txBody>
      </p:sp>
    </p:spTree>
    <p:extLst>
      <p:ext uri="{BB962C8B-B14F-4D97-AF65-F5344CB8AC3E}">
        <p14:creationId xmlns:p14="http://schemas.microsoft.com/office/powerpoint/2010/main" val="419008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Objectives:</a:t>
            </a:r>
          </a:p>
          <a:p>
            <a:pPr marL="171450" indent="-171450">
              <a:buFont typeface="Arial" panose="020B0604020202020204" pitchFamily="34" charset="0"/>
              <a:buChar char="•"/>
            </a:pPr>
            <a:r>
              <a:rPr lang="en-CA" dirty="0"/>
              <a:t>Return site to functional land use</a:t>
            </a:r>
          </a:p>
          <a:p>
            <a:pPr marL="171450" indent="-171450">
              <a:buFont typeface="Arial" panose="020B0604020202020204" pitchFamily="34" charset="0"/>
              <a:buChar char="•"/>
            </a:pPr>
            <a:r>
              <a:rPr lang="en-CA" dirty="0"/>
              <a:t>Source removal and overall contaminant reduction then a risk management plan</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2C9D5A8C-B14B-4363-8DA9-16CD2ADA1C55}" type="slidenum">
              <a:rPr lang="en-CA" smtClean="0"/>
              <a:t>5</a:t>
            </a:fld>
            <a:endParaRPr lang="en-CA" dirty="0"/>
          </a:p>
        </p:txBody>
      </p:sp>
    </p:spTree>
    <p:extLst>
      <p:ext uri="{BB962C8B-B14F-4D97-AF65-F5344CB8AC3E}">
        <p14:creationId xmlns:p14="http://schemas.microsoft.com/office/powerpoint/2010/main" val="10223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a:t>Geo Tactical brought in brought into project for injection component, Injection specialist, both permeation and fracture injection</a:t>
            </a:r>
          </a:p>
        </p:txBody>
      </p:sp>
      <p:sp>
        <p:nvSpPr>
          <p:cNvPr id="4" name="Slide Number Placeholder 3"/>
          <p:cNvSpPr>
            <a:spLocks noGrp="1"/>
          </p:cNvSpPr>
          <p:nvPr>
            <p:ph type="sldNum" sz="quarter" idx="10"/>
          </p:nvPr>
        </p:nvSpPr>
        <p:spPr/>
        <p:txBody>
          <a:bodyPr/>
          <a:lstStyle/>
          <a:p>
            <a:pPr defTabSz="931774">
              <a:defRPr/>
            </a:pPr>
            <a:fld id="{AEF4CE50-7769-4157-9860-DAF46DFBD028}" type="slidenum">
              <a:rPr lang="en-CA">
                <a:solidFill>
                  <a:prstClr val="black"/>
                </a:solidFill>
                <a:latin typeface="Calibri"/>
              </a:rPr>
              <a:pPr defTabSz="931774">
                <a:defRPr/>
              </a:pPr>
              <a:t>6</a:t>
            </a:fld>
            <a:endParaRPr lang="en-CA" dirty="0">
              <a:solidFill>
                <a:prstClr val="black"/>
              </a:solidFill>
              <a:latin typeface="Calibri"/>
            </a:endParaRPr>
          </a:p>
        </p:txBody>
      </p:sp>
    </p:spTree>
    <p:extLst>
      <p:ext uri="{BB962C8B-B14F-4D97-AF65-F5344CB8AC3E}">
        <p14:creationId xmlns:p14="http://schemas.microsoft.com/office/powerpoint/2010/main" val="56798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Contractor from the community provided a variety of services including assistance with injection operations.</a:t>
            </a:r>
          </a:p>
          <a:p>
            <a:r>
              <a:rPr lang="en-CA" dirty="0"/>
              <a:t>Also connected us other local services, welder, electrician</a:t>
            </a:r>
          </a:p>
        </p:txBody>
      </p:sp>
      <p:sp>
        <p:nvSpPr>
          <p:cNvPr id="4" name="Slide Number Placeholder 3"/>
          <p:cNvSpPr>
            <a:spLocks noGrp="1"/>
          </p:cNvSpPr>
          <p:nvPr>
            <p:ph type="sldNum" sz="quarter" idx="5"/>
          </p:nvPr>
        </p:nvSpPr>
        <p:spPr/>
        <p:txBody>
          <a:bodyPr/>
          <a:lstStyle/>
          <a:p>
            <a:fld id="{2C9D5A8C-B14B-4363-8DA9-16CD2ADA1C55}" type="slidenum">
              <a:rPr lang="en-CA" smtClean="0"/>
              <a:t>8</a:t>
            </a:fld>
            <a:endParaRPr lang="en-CA" dirty="0"/>
          </a:p>
        </p:txBody>
      </p:sp>
    </p:spTree>
    <p:extLst>
      <p:ext uri="{BB962C8B-B14F-4D97-AF65-F5344CB8AC3E}">
        <p14:creationId xmlns:p14="http://schemas.microsoft.com/office/powerpoint/2010/main" val="102888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changes in scheduling and the injection plan were required. It was easy get meetings with the stakeholders in a timely manner and decisions were made allowing work to continue without undue dely.</a:t>
            </a:r>
          </a:p>
        </p:txBody>
      </p:sp>
      <p:sp>
        <p:nvSpPr>
          <p:cNvPr id="4" name="Slide Number Placeholder 3"/>
          <p:cNvSpPr>
            <a:spLocks noGrp="1"/>
          </p:cNvSpPr>
          <p:nvPr>
            <p:ph type="sldNum" sz="quarter" idx="5"/>
          </p:nvPr>
        </p:nvSpPr>
        <p:spPr/>
        <p:txBody>
          <a:bodyPr/>
          <a:lstStyle/>
          <a:p>
            <a:fld id="{2C9D5A8C-B14B-4363-8DA9-16CD2ADA1C55}" type="slidenum">
              <a:rPr lang="en-CA" smtClean="0"/>
              <a:t>9</a:t>
            </a:fld>
            <a:endParaRPr lang="en-CA" dirty="0"/>
          </a:p>
        </p:txBody>
      </p:sp>
    </p:spTree>
    <p:extLst>
      <p:ext uri="{BB962C8B-B14F-4D97-AF65-F5344CB8AC3E}">
        <p14:creationId xmlns:p14="http://schemas.microsoft.com/office/powerpoint/2010/main" val="382419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Nelson did thermal desorption to treat zone of high contamination and shallow area are where in-situ bio remediation would not have bee practical.</a:t>
            </a:r>
          </a:p>
          <a:p>
            <a:pPr marL="171450" indent="-171450">
              <a:buFont typeface="Arial" panose="020B0604020202020204" pitchFamily="34" charset="0"/>
              <a:buChar char="•"/>
            </a:pPr>
            <a:r>
              <a:rPr lang="en-CA" dirty="0"/>
              <a:t>We did bioremediation injections below the high contamination zone and across other areas of the where the contamination was deeper than 2 m.</a:t>
            </a:r>
          </a:p>
        </p:txBody>
      </p:sp>
      <p:sp>
        <p:nvSpPr>
          <p:cNvPr id="4" name="Slide Number Placeholder 3"/>
          <p:cNvSpPr>
            <a:spLocks noGrp="1"/>
          </p:cNvSpPr>
          <p:nvPr>
            <p:ph type="sldNum" sz="quarter" idx="5"/>
          </p:nvPr>
        </p:nvSpPr>
        <p:spPr/>
        <p:txBody>
          <a:bodyPr/>
          <a:lstStyle/>
          <a:p>
            <a:fld id="{2C9D5A8C-B14B-4363-8DA9-16CD2ADA1C55}" type="slidenum">
              <a:rPr lang="en-CA" smtClean="0"/>
              <a:t>10</a:t>
            </a:fld>
            <a:endParaRPr lang="en-CA" dirty="0"/>
          </a:p>
        </p:txBody>
      </p:sp>
    </p:spTree>
    <p:extLst>
      <p:ext uri="{BB962C8B-B14F-4D97-AF65-F5344CB8AC3E}">
        <p14:creationId xmlns:p14="http://schemas.microsoft.com/office/powerpoint/2010/main" val="2275896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Hydrogen peroxide not suitable for the site due lower permeability soils, can get uncontrolled pneumatic fracturing and is short lived treatment</a:t>
            </a:r>
          </a:p>
          <a:p>
            <a:pPr marL="171450" indent="-171450">
              <a:buFont typeface="Arial" panose="020B0604020202020204" pitchFamily="34" charset="0"/>
              <a:buChar char="•"/>
            </a:pPr>
            <a:r>
              <a:rPr lang="en-CA" dirty="0"/>
              <a:t>Bioremediation is suitable for the contaminants present on site and provides greater treatment longevity. </a:t>
            </a:r>
          </a:p>
          <a:p>
            <a:pPr marL="171450" indent="-171450">
              <a:buFont typeface="Arial" panose="020B0604020202020204" pitchFamily="34" charset="0"/>
              <a:buChar char="•"/>
            </a:pPr>
            <a:r>
              <a:rPr lang="en-CA" dirty="0"/>
              <a:t>Bioremediation amendments are safer to handle than handle allowing us to involve personnel from the community in the injection operations</a:t>
            </a:r>
          </a:p>
        </p:txBody>
      </p:sp>
      <p:sp>
        <p:nvSpPr>
          <p:cNvPr id="4" name="Slide Number Placeholder 3"/>
          <p:cNvSpPr>
            <a:spLocks noGrp="1"/>
          </p:cNvSpPr>
          <p:nvPr>
            <p:ph type="sldNum" sz="quarter" idx="5"/>
          </p:nvPr>
        </p:nvSpPr>
        <p:spPr/>
        <p:txBody>
          <a:bodyPr/>
          <a:lstStyle/>
          <a:p>
            <a:fld id="{2C9D5A8C-B14B-4363-8DA9-16CD2ADA1C55}" type="slidenum">
              <a:rPr lang="en-CA" smtClean="0"/>
              <a:t>11</a:t>
            </a:fld>
            <a:endParaRPr lang="en-CA" dirty="0"/>
          </a:p>
        </p:txBody>
      </p:sp>
    </p:spTree>
    <p:extLst>
      <p:ext uri="{BB962C8B-B14F-4D97-AF65-F5344CB8AC3E}">
        <p14:creationId xmlns:p14="http://schemas.microsoft.com/office/powerpoint/2010/main" val="54048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We injected nutrients (PTS), aerobic and anaerobic microbes (</a:t>
            </a:r>
            <a:r>
              <a:rPr lang="en-CA" dirty="0" err="1"/>
              <a:t>PTBac</a:t>
            </a:r>
            <a:r>
              <a:rPr lang="en-CA" dirty="0"/>
              <a:t>) as well as powdered activated carbon (</a:t>
            </a:r>
            <a:r>
              <a:rPr lang="en-CA" dirty="0" err="1"/>
              <a:t>iPAC</a:t>
            </a:r>
            <a:r>
              <a:rPr lang="en-CA" dirty="0"/>
              <a:t>), all supplied by CERES</a:t>
            </a:r>
          </a:p>
          <a:p>
            <a:pPr marL="171450" indent="-171450">
              <a:buFont typeface="Arial" panose="020B0604020202020204" pitchFamily="34" charset="0"/>
              <a:buChar char="•"/>
            </a:pPr>
            <a:r>
              <a:rPr lang="en-CA" dirty="0"/>
              <a:t>We also injected sand proppant in one area to be used for multiple injections without the need to </a:t>
            </a:r>
            <a:r>
              <a:rPr lang="en-CA" dirty="0" err="1"/>
              <a:t>remob</a:t>
            </a:r>
            <a:r>
              <a:rPr lang="en-CA" dirty="0"/>
              <a:t> a driller</a:t>
            </a:r>
          </a:p>
        </p:txBody>
      </p:sp>
      <p:sp>
        <p:nvSpPr>
          <p:cNvPr id="4" name="Slide Number Placeholder 3"/>
          <p:cNvSpPr>
            <a:spLocks noGrp="1"/>
          </p:cNvSpPr>
          <p:nvPr>
            <p:ph type="sldNum" sz="quarter" idx="5"/>
          </p:nvPr>
        </p:nvSpPr>
        <p:spPr/>
        <p:txBody>
          <a:bodyPr/>
          <a:lstStyle/>
          <a:p>
            <a:fld id="{2C9D5A8C-B14B-4363-8DA9-16CD2ADA1C55}" type="slidenum">
              <a:rPr lang="en-CA" smtClean="0"/>
              <a:t>12</a:t>
            </a:fld>
            <a:endParaRPr lang="en-CA" dirty="0"/>
          </a:p>
        </p:txBody>
      </p:sp>
    </p:spTree>
    <p:extLst>
      <p:ext uri="{BB962C8B-B14F-4D97-AF65-F5344CB8AC3E}">
        <p14:creationId xmlns:p14="http://schemas.microsoft.com/office/powerpoint/2010/main" val="3147243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Rectangle 12"/>
          <p:cNvSpPr/>
          <p:nvPr userDrawn="1"/>
        </p:nvSpPr>
        <p:spPr>
          <a:xfrm>
            <a:off x="0" y="0"/>
            <a:ext cx="12192000" cy="58772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4" name="Rectangle 13"/>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userDrawn="1">
            <p:ph type="title"/>
          </p:nvPr>
        </p:nvSpPr>
        <p:spPr>
          <a:xfrm>
            <a:off x="609600" y="274638"/>
            <a:ext cx="10972800" cy="1858218"/>
          </a:xfrm>
        </p:spPr>
        <p:txBody>
          <a:bodyPr anchor="t">
            <a:normAutofit/>
          </a:bodyPr>
          <a:lstStyle>
            <a:lvl1pPr>
              <a:defRPr sz="4000" baseline="0"/>
            </a:lvl1pPr>
          </a:lstStyle>
          <a:p>
            <a:endParaRPr lang="en-CA" dirty="0"/>
          </a:p>
        </p:txBody>
      </p:sp>
      <p:sp>
        <p:nvSpPr>
          <p:cNvPr id="3" name="Text Placeholder 2"/>
          <p:cNvSpPr>
            <a:spLocks noGrp="1"/>
          </p:cNvSpPr>
          <p:nvPr userDrawn="1">
            <p:ph type="body" idx="1"/>
          </p:nvPr>
        </p:nvSpPr>
        <p:spPr>
          <a:xfrm>
            <a:off x="5376267" y="6021368"/>
            <a:ext cx="2880000" cy="720000"/>
          </a:xfrm>
        </p:spPr>
        <p:txBody>
          <a:bodyPr anchor="ctr">
            <a:normAutofit/>
          </a:bodyPr>
          <a:lstStyle>
            <a:lvl1pPr marL="0" indent="0" algn="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userDrawn="1">
            <p:ph type="body" sz="quarter" idx="3"/>
          </p:nvPr>
        </p:nvSpPr>
        <p:spPr>
          <a:xfrm>
            <a:off x="8400256" y="6021288"/>
            <a:ext cx="3600000" cy="720000"/>
          </a:xfrm>
        </p:spPr>
        <p:txBody>
          <a:bodyPr anchor="ctr">
            <a:normAutofit/>
          </a:bodyPr>
          <a:lstStyle>
            <a:lvl1pPr marL="0" indent="0" algn="r">
              <a:buNone/>
              <a:defRPr sz="1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userDrawn="1">
            <p:ph sz="quarter" idx="4"/>
          </p:nvPr>
        </p:nvSpPr>
        <p:spPr>
          <a:xfrm>
            <a:off x="3407702" y="2276872"/>
            <a:ext cx="5389033" cy="32312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9863E4CD-F23B-4645-BF51-E140325BA8C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1744" y="6006448"/>
            <a:ext cx="3402085" cy="722376"/>
          </a:xfrm>
          <a:prstGeom prst="rect">
            <a:avLst/>
          </a:prstGeom>
        </p:spPr>
      </p:pic>
      <p:pic>
        <p:nvPicPr>
          <p:cNvPr id="12" name="Picture 11">
            <a:extLst>
              <a:ext uri="{FF2B5EF4-FFF2-40B4-BE49-F238E27FC236}">
                <a16:creationId xmlns:a16="http://schemas.microsoft.com/office/drawing/2014/main" id="{0074E0FE-D412-460C-BD55-CBD4986891A6}"/>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7444102" y="-11905"/>
            <a:ext cx="4759575" cy="5877272"/>
          </a:xfrm>
          <a:prstGeom prst="rect">
            <a:avLst/>
          </a:prstGeom>
        </p:spPr>
      </p:pic>
    </p:spTree>
    <p:extLst>
      <p:ext uri="{BB962C8B-B14F-4D97-AF65-F5344CB8AC3E}">
        <p14:creationId xmlns:p14="http://schemas.microsoft.com/office/powerpoint/2010/main" val="191479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76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65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13029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437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030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4800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3152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73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656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0F15B-CEF8-47D9-BB50-8B1173CDB26B}" type="datetimeFigureOut">
              <a:rPr lang="en-CA" smtClean="0"/>
              <a:t>2024-03-13</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262AB-BA1E-433F-8BB1-3827A7CE6686}" type="slidenum">
              <a:rPr lang="en-CA" smtClean="0"/>
              <a:t>‹#›</a:t>
            </a:fld>
            <a:endParaRPr lang="en-CA" dirty="0"/>
          </a:p>
        </p:txBody>
      </p:sp>
      <p:pic>
        <p:nvPicPr>
          <p:cNvPr id="9" name="Picture 8">
            <a:extLst>
              <a:ext uri="{FF2B5EF4-FFF2-40B4-BE49-F238E27FC236}">
                <a16:creationId xmlns:a16="http://schemas.microsoft.com/office/drawing/2014/main" id="{3BA1D78F-F074-4121-B3E0-5A5D78BAEB96}"/>
              </a:ext>
            </a:extLst>
          </p:cNvPr>
          <p:cNvPicPr>
            <a:picLocks noChangeAspect="1"/>
          </p:cNvPicPr>
          <p:nvPr userDrawn="1"/>
        </p:nvPicPr>
        <p:blipFill rotWithShape="1">
          <a:blip r:embed="rId12" cstate="hqprint">
            <a:extLst>
              <a:ext uri="{BEBA8EAE-BF5A-486C-A8C5-ECC9F3942E4B}">
                <a14:imgProps xmlns:a14="http://schemas.microsoft.com/office/drawing/2010/main">
                  <a14:imgLayer r:embed="rId13">
                    <a14:imgEffect>
                      <a14:brightnessContrast bright="45000" contrast="35000"/>
                    </a14:imgEffect>
                  </a14:imgLayer>
                </a14:imgProps>
              </a:ext>
              <a:ext uri="{28A0092B-C50C-407E-A947-70E740481C1C}">
                <a14:useLocalDpi xmlns:a14="http://schemas.microsoft.com/office/drawing/2010/main"/>
              </a:ext>
            </a:extLst>
          </a:blip>
          <a:srcRect/>
          <a:stretch/>
        </p:blipFill>
        <p:spPr>
          <a:xfrm>
            <a:off x="0" y="0"/>
            <a:ext cx="6081957" cy="6858000"/>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78001" y="6420386"/>
            <a:ext cx="1698115" cy="360000"/>
          </a:xfrm>
          <a:prstGeom prst="rect">
            <a:avLst/>
          </a:prstGeom>
        </p:spPr>
      </p:pic>
    </p:spTree>
    <p:extLst>
      <p:ext uri="{BB962C8B-B14F-4D97-AF65-F5344CB8AC3E}">
        <p14:creationId xmlns:p14="http://schemas.microsoft.com/office/powerpoint/2010/main" val="2568049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36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chine in a muddy field&#10;&#10;Description automatically generated">
            <a:extLst>
              <a:ext uri="{FF2B5EF4-FFF2-40B4-BE49-F238E27FC236}">
                <a16:creationId xmlns:a16="http://schemas.microsoft.com/office/drawing/2014/main" id="{26E12379-1BF1-5061-ED60-FB94C7F5240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619555" y="1306814"/>
            <a:ext cx="6952890" cy="4578733"/>
          </a:xfrm>
        </p:spPr>
      </p:pic>
      <p:sp>
        <p:nvSpPr>
          <p:cNvPr id="2" name="Title 1"/>
          <p:cNvSpPr>
            <a:spLocks noGrp="1"/>
          </p:cNvSpPr>
          <p:nvPr>
            <p:ph type="title"/>
          </p:nvPr>
        </p:nvSpPr>
        <p:spPr>
          <a:xfrm>
            <a:off x="0" y="116712"/>
            <a:ext cx="12192000" cy="1858218"/>
          </a:xfrm>
        </p:spPr>
        <p:txBody>
          <a:bodyPr>
            <a:normAutofit/>
          </a:bodyPr>
          <a:lstStyle/>
          <a:p>
            <a:r>
              <a:rPr lang="en-CA" sz="3200" b="1" dirty="0"/>
              <a:t>Achieving Site-Specific Remedial Goals for PHCs, PAHs, and VOCs through a Collaborative Multidisciplinary Approach </a:t>
            </a:r>
            <a:endParaRPr lang="en-CA" sz="3200" b="1" dirty="0">
              <a:solidFill>
                <a:schemeClr val="accent5"/>
              </a:solidFill>
            </a:endParaRPr>
          </a:p>
        </p:txBody>
      </p:sp>
      <p:sp>
        <p:nvSpPr>
          <p:cNvPr id="3" name="Text Placeholder 2"/>
          <p:cNvSpPr>
            <a:spLocks noGrp="1"/>
          </p:cNvSpPr>
          <p:nvPr>
            <p:ph type="body" idx="1"/>
          </p:nvPr>
        </p:nvSpPr>
        <p:spPr>
          <a:xfrm>
            <a:off x="4331804" y="6021288"/>
            <a:ext cx="4032878" cy="720000"/>
          </a:xfrm>
        </p:spPr>
        <p:txBody>
          <a:bodyPr>
            <a:normAutofit/>
          </a:bodyPr>
          <a:lstStyle/>
          <a:p>
            <a:pPr algn="ctr"/>
            <a:r>
              <a:rPr lang="en-CA" dirty="0">
                <a:solidFill>
                  <a:schemeClr val="tx1"/>
                </a:solidFill>
              </a:rPr>
              <a:t>SustainTech 2024</a:t>
            </a:r>
          </a:p>
          <a:p>
            <a:pPr algn="ctr"/>
            <a:r>
              <a:rPr lang="en-CA" dirty="0">
                <a:solidFill>
                  <a:schemeClr val="tx1"/>
                </a:solidFill>
              </a:rPr>
              <a:t>Gord Guest - Geo Tactical Remediation Ltd.</a:t>
            </a:r>
          </a:p>
        </p:txBody>
      </p:sp>
      <p:pic>
        <p:nvPicPr>
          <p:cNvPr id="6" name="Picture 5" descr="A eagle with wings spread&#10;&#10;Description automatically generated">
            <a:extLst>
              <a:ext uri="{FF2B5EF4-FFF2-40B4-BE49-F238E27FC236}">
                <a16:creationId xmlns:a16="http://schemas.microsoft.com/office/drawing/2014/main" id="{624E03D2-66FD-249B-4FA2-90D9E6349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6601" y="5955592"/>
            <a:ext cx="866333" cy="785696"/>
          </a:xfrm>
          <a:prstGeom prst="rect">
            <a:avLst/>
          </a:prstGeom>
        </p:spPr>
      </p:pic>
    </p:spTree>
    <p:extLst>
      <p:ext uri="{BB962C8B-B14F-4D97-AF65-F5344CB8AC3E}">
        <p14:creationId xmlns:p14="http://schemas.microsoft.com/office/powerpoint/2010/main" val="2706783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346B-C221-C6DC-2E9F-89CD76D50771}"/>
              </a:ext>
            </a:extLst>
          </p:cNvPr>
          <p:cNvSpPr>
            <a:spLocks noGrp="1"/>
          </p:cNvSpPr>
          <p:nvPr>
            <p:ph type="title"/>
          </p:nvPr>
        </p:nvSpPr>
        <p:spPr/>
        <p:txBody>
          <a:bodyPr/>
          <a:lstStyle/>
          <a:p>
            <a:r>
              <a:rPr lang="en-CA" dirty="0"/>
              <a:t>Technology Disciplines Applied</a:t>
            </a:r>
          </a:p>
        </p:txBody>
      </p:sp>
      <p:sp>
        <p:nvSpPr>
          <p:cNvPr id="3" name="Content Placeholder 2">
            <a:extLst>
              <a:ext uri="{FF2B5EF4-FFF2-40B4-BE49-F238E27FC236}">
                <a16:creationId xmlns:a16="http://schemas.microsoft.com/office/drawing/2014/main" id="{51B83C68-51B7-AABD-D8FF-7241EAD15694}"/>
              </a:ext>
            </a:extLst>
          </p:cNvPr>
          <p:cNvSpPr>
            <a:spLocks noGrp="1"/>
          </p:cNvSpPr>
          <p:nvPr>
            <p:ph idx="1"/>
          </p:nvPr>
        </p:nvSpPr>
        <p:spPr>
          <a:xfrm>
            <a:off x="609600" y="2371726"/>
            <a:ext cx="10972800" cy="4983161"/>
          </a:xfrm>
        </p:spPr>
        <p:txBody>
          <a:bodyPr>
            <a:normAutofit/>
          </a:bodyPr>
          <a:lstStyle/>
          <a:p>
            <a:r>
              <a:rPr lang="en-CA" dirty="0"/>
              <a:t>Onsite ex-situ thermal desorption by Nelson for areas with free phase and small volume near surface contamination.</a:t>
            </a:r>
          </a:p>
          <a:p>
            <a:endParaRPr lang="en-CA" dirty="0"/>
          </a:p>
          <a:p>
            <a:r>
              <a:rPr lang="en-CA" dirty="0"/>
              <a:t>In-situ bioremediation injections selected at depths greater than 2 metres (GTR) outside and under of free phase footprint.</a:t>
            </a:r>
          </a:p>
        </p:txBody>
      </p:sp>
      <p:pic>
        <p:nvPicPr>
          <p:cNvPr id="4" name="Picture 3" descr="A eagle with wings spread&#10;&#10;Description automatically generated">
            <a:extLst>
              <a:ext uri="{FF2B5EF4-FFF2-40B4-BE49-F238E27FC236}">
                <a16:creationId xmlns:a16="http://schemas.microsoft.com/office/drawing/2014/main" id="{A25BBBB5-3C0D-DB94-1E39-DB40BBF01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305997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C3B1-3756-4ABF-F35D-CBF76E575496}"/>
              </a:ext>
            </a:extLst>
          </p:cNvPr>
          <p:cNvSpPr>
            <a:spLocks noGrp="1"/>
          </p:cNvSpPr>
          <p:nvPr>
            <p:ph type="title"/>
          </p:nvPr>
        </p:nvSpPr>
        <p:spPr/>
        <p:txBody>
          <a:bodyPr/>
          <a:lstStyle/>
          <a:p>
            <a:r>
              <a:rPr lang="en-CA" dirty="0"/>
              <a:t>Why Bioremediation</a:t>
            </a:r>
          </a:p>
        </p:txBody>
      </p:sp>
      <p:sp>
        <p:nvSpPr>
          <p:cNvPr id="3" name="Content Placeholder 2">
            <a:extLst>
              <a:ext uri="{FF2B5EF4-FFF2-40B4-BE49-F238E27FC236}">
                <a16:creationId xmlns:a16="http://schemas.microsoft.com/office/drawing/2014/main" id="{0F44E181-2082-566B-1A32-0733E66727D8}"/>
              </a:ext>
            </a:extLst>
          </p:cNvPr>
          <p:cNvSpPr>
            <a:spLocks noGrp="1"/>
          </p:cNvSpPr>
          <p:nvPr>
            <p:ph idx="1"/>
          </p:nvPr>
        </p:nvSpPr>
        <p:spPr/>
        <p:txBody>
          <a:bodyPr>
            <a:normAutofit/>
          </a:bodyPr>
          <a:lstStyle/>
          <a:p>
            <a:r>
              <a:rPr lang="en-CA" dirty="0"/>
              <a:t>Bioremediation approach chosen for:</a:t>
            </a:r>
          </a:p>
          <a:p>
            <a:pPr lvl="1"/>
            <a:r>
              <a:rPr lang="en-CA" dirty="0"/>
              <a:t>Contaminant type: BTEX, F1 and F2, naphthalene, MTBE…</a:t>
            </a:r>
          </a:p>
          <a:p>
            <a:pPr lvl="1"/>
            <a:r>
              <a:rPr lang="en-CA" dirty="0"/>
              <a:t>Hydrogen peroxide highly reactive and limited longevity- geology concerns with clays</a:t>
            </a:r>
          </a:p>
          <a:p>
            <a:pPr lvl="1"/>
            <a:r>
              <a:rPr lang="en-CA" dirty="0"/>
              <a:t>Alternate Oxidants: Residuals concern</a:t>
            </a:r>
          </a:p>
          <a:p>
            <a:pPr marL="0" indent="0">
              <a:buNone/>
            </a:pPr>
            <a:endParaRPr lang="en-CA" dirty="0"/>
          </a:p>
          <a:p>
            <a:r>
              <a:rPr lang="en-CA" dirty="0"/>
              <a:t>Bioamendments are safer to handle and provides longevity.</a:t>
            </a:r>
          </a:p>
          <a:p>
            <a:pPr lvl="1"/>
            <a:r>
              <a:rPr lang="en-CA" dirty="0"/>
              <a:t>Safety aspect of site location and allowed for onsite local engagement (oxidant has significant training requirements)</a:t>
            </a:r>
          </a:p>
          <a:p>
            <a:endParaRPr lang="en-CA" dirty="0"/>
          </a:p>
        </p:txBody>
      </p:sp>
      <p:pic>
        <p:nvPicPr>
          <p:cNvPr id="4" name="Picture 3" descr="A eagle with wings spread&#10;&#10;Description automatically generated">
            <a:extLst>
              <a:ext uri="{FF2B5EF4-FFF2-40B4-BE49-F238E27FC236}">
                <a16:creationId xmlns:a16="http://schemas.microsoft.com/office/drawing/2014/main" id="{82A18A4E-174F-D488-F050-E5D32A85A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369665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BE3B-DC14-4050-1EAE-3CA0C348A9D9}"/>
              </a:ext>
            </a:extLst>
          </p:cNvPr>
          <p:cNvSpPr>
            <a:spLocks noGrp="1"/>
          </p:cNvSpPr>
          <p:nvPr>
            <p:ph type="title"/>
          </p:nvPr>
        </p:nvSpPr>
        <p:spPr/>
        <p:txBody>
          <a:bodyPr/>
          <a:lstStyle/>
          <a:p>
            <a:r>
              <a:rPr lang="en-CA" dirty="0"/>
              <a:t>Amendments Injected</a:t>
            </a:r>
          </a:p>
        </p:txBody>
      </p:sp>
      <p:sp>
        <p:nvSpPr>
          <p:cNvPr id="4" name="Content Placeholder 3">
            <a:extLst>
              <a:ext uri="{FF2B5EF4-FFF2-40B4-BE49-F238E27FC236}">
                <a16:creationId xmlns:a16="http://schemas.microsoft.com/office/drawing/2014/main" id="{C681E3D4-9F5F-71E3-E1F6-392C15D08F70}"/>
              </a:ext>
            </a:extLst>
          </p:cNvPr>
          <p:cNvSpPr>
            <a:spLocks noGrp="1"/>
          </p:cNvSpPr>
          <p:nvPr>
            <p:ph sz="half" idx="1"/>
          </p:nvPr>
        </p:nvSpPr>
        <p:spPr>
          <a:xfrm>
            <a:off x="609600" y="1600201"/>
            <a:ext cx="10972800" cy="4525963"/>
          </a:xfrm>
        </p:spPr>
        <p:txBody>
          <a:bodyPr>
            <a:normAutofit/>
          </a:bodyPr>
          <a:lstStyle/>
          <a:p>
            <a:r>
              <a:rPr lang="en-US" dirty="0"/>
              <a:t>PTS – Biostimulation package (nutrients)</a:t>
            </a:r>
          </a:p>
          <a:p>
            <a:r>
              <a:rPr lang="en-US" dirty="0"/>
              <a:t>PTBac – Microbial bioaugmentation blend of aerobic and anaerobic microbes</a:t>
            </a:r>
          </a:p>
          <a:p>
            <a:r>
              <a:rPr lang="en-US" dirty="0"/>
              <a:t>iPAC – Activated Carbon</a:t>
            </a:r>
          </a:p>
          <a:p>
            <a:pPr lvl="1"/>
            <a:r>
              <a:rPr lang="en-US" dirty="0"/>
              <a:t>Adsorption, enhanced biofilm production, increased residence time</a:t>
            </a:r>
          </a:p>
          <a:p>
            <a:r>
              <a:rPr lang="en-US" dirty="0"/>
              <a:t>Sand proppant – Provide permeable pathways for multiple injections without the need to re-mobilize drilling equipment.</a:t>
            </a:r>
          </a:p>
        </p:txBody>
      </p:sp>
      <p:pic>
        <p:nvPicPr>
          <p:cNvPr id="3" name="Picture 2" descr="A eagle with wings spread&#10;&#10;Description automatically generated">
            <a:extLst>
              <a:ext uri="{FF2B5EF4-FFF2-40B4-BE49-F238E27FC236}">
                <a16:creationId xmlns:a16="http://schemas.microsoft.com/office/drawing/2014/main" id="{4141008D-709B-E8AF-E830-9B21278A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
        <p:nvSpPr>
          <p:cNvPr id="5" name="TextBox 4">
            <a:extLst>
              <a:ext uri="{FF2B5EF4-FFF2-40B4-BE49-F238E27FC236}">
                <a16:creationId xmlns:a16="http://schemas.microsoft.com/office/drawing/2014/main" id="{8A5A7838-7E93-2BE7-D8F4-1059B1D2EFDA}"/>
              </a:ext>
            </a:extLst>
          </p:cNvPr>
          <p:cNvSpPr txBox="1"/>
          <p:nvPr/>
        </p:nvSpPr>
        <p:spPr>
          <a:xfrm>
            <a:off x="5153892" y="5615996"/>
            <a:ext cx="4878259" cy="369332"/>
          </a:xfrm>
          <a:prstGeom prst="rect">
            <a:avLst/>
          </a:prstGeom>
          <a:noFill/>
        </p:spPr>
        <p:txBody>
          <a:bodyPr wrap="none" rtlCol="0">
            <a:spAutoFit/>
          </a:bodyPr>
          <a:lstStyle/>
          <a:p>
            <a:r>
              <a:rPr lang="en-CA" b="1" i="1" dirty="0"/>
              <a:t>supplied the Bioremediation Amendments</a:t>
            </a:r>
          </a:p>
        </p:txBody>
      </p:sp>
      <p:pic>
        <p:nvPicPr>
          <p:cNvPr id="7" name="Picture 2" descr="logo">
            <a:extLst>
              <a:ext uri="{FF2B5EF4-FFF2-40B4-BE49-F238E27FC236}">
                <a16:creationId xmlns:a16="http://schemas.microsoft.com/office/drawing/2014/main" id="{87A18F57-C093-289B-E77B-56FB9714F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258" y="5269060"/>
            <a:ext cx="2588634" cy="953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261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4143-15E6-AC09-F506-48371EE52FF2}"/>
              </a:ext>
            </a:extLst>
          </p:cNvPr>
          <p:cNvSpPr>
            <a:spLocks noGrp="1"/>
          </p:cNvSpPr>
          <p:nvPr>
            <p:ph type="title"/>
          </p:nvPr>
        </p:nvSpPr>
        <p:spPr/>
        <p:txBody>
          <a:bodyPr/>
          <a:lstStyle/>
          <a:p>
            <a:r>
              <a:rPr lang="en-US" dirty="0"/>
              <a:t>Site Geology and Contaminants</a:t>
            </a:r>
            <a:endParaRPr lang="en-CA" dirty="0"/>
          </a:p>
        </p:txBody>
      </p:sp>
      <p:sp>
        <p:nvSpPr>
          <p:cNvPr id="4" name="Content Placeholder 3">
            <a:extLst>
              <a:ext uri="{FF2B5EF4-FFF2-40B4-BE49-F238E27FC236}">
                <a16:creationId xmlns:a16="http://schemas.microsoft.com/office/drawing/2014/main" id="{5F53600A-E266-A61F-1DD6-7D0FC5CD693E}"/>
              </a:ext>
            </a:extLst>
          </p:cNvPr>
          <p:cNvSpPr>
            <a:spLocks noGrp="1"/>
          </p:cNvSpPr>
          <p:nvPr>
            <p:ph sz="half" idx="1"/>
          </p:nvPr>
        </p:nvSpPr>
        <p:spPr/>
        <p:txBody>
          <a:bodyPr/>
          <a:lstStyle/>
          <a:p>
            <a:r>
              <a:rPr lang="en-CA" dirty="0"/>
              <a:t>Geology</a:t>
            </a:r>
          </a:p>
          <a:p>
            <a:endParaRPr lang="en-CA" dirty="0"/>
          </a:p>
          <a:p>
            <a:pPr lvl="1"/>
            <a:r>
              <a:rPr lang="en-CA" dirty="0"/>
              <a:t>GW between 1.5-2m bgs</a:t>
            </a:r>
          </a:p>
          <a:p>
            <a:pPr lvl="2"/>
            <a:r>
              <a:rPr lang="en-CA" dirty="0"/>
              <a:t>No </a:t>
            </a:r>
            <a:r>
              <a:rPr lang="en-CA" dirty="0" err="1"/>
              <a:t>significan</a:t>
            </a:r>
            <a:r>
              <a:rPr lang="en-CA" dirty="0"/>
              <a:t> GW gradient</a:t>
            </a:r>
          </a:p>
          <a:p>
            <a:pPr lvl="1"/>
            <a:r>
              <a:rPr lang="en-CA" dirty="0"/>
              <a:t>Soils are primarily clay and silts with some layers of sand and gravel.</a:t>
            </a:r>
          </a:p>
          <a:p>
            <a:pPr lvl="1"/>
            <a:r>
              <a:rPr lang="en-CA" dirty="0"/>
              <a:t>Silty clay shale bedrock underlying contaminated site area</a:t>
            </a:r>
          </a:p>
        </p:txBody>
      </p:sp>
      <p:sp>
        <p:nvSpPr>
          <p:cNvPr id="5" name="Content Placeholder 4">
            <a:extLst>
              <a:ext uri="{FF2B5EF4-FFF2-40B4-BE49-F238E27FC236}">
                <a16:creationId xmlns:a16="http://schemas.microsoft.com/office/drawing/2014/main" id="{DE069647-F40D-2210-5EFC-4B39C85C0B62}"/>
              </a:ext>
            </a:extLst>
          </p:cNvPr>
          <p:cNvSpPr>
            <a:spLocks noGrp="1"/>
          </p:cNvSpPr>
          <p:nvPr>
            <p:ph sz="half" idx="2"/>
          </p:nvPr>
        </p:nvSpPr>
        <p:spPr/>
        <p:txBody>
          <a:bodyPr/>
          <a:lstStyle/>
          <a:p>
            <a:r>
              <a:rPr lang="en-CA" dirty="0"/>
              <a:t>Contaminants</a:t>
            </a:r>
          </a:p>
          <a:p>
            <a:endParaRPr lang="en-CA" dirty="0"/>
          </a:p>
          <a:p>
            <a:pPr lvl="1"/>
            <a:r>
              <a:rPr lang="en-CA" dirty="0"/>
              <a:t>GW- BTEX, PHC fractions F1 and F2, naphthalene</a:t>
            </a:r>
          </a:p>
          <a:p>
            <a:pPr lvl="1"/>
            <a:r>
              <a:rPr lang="en-CA" dirty="0"/>
              <a:t>MTBE</a:t>
            </a:r>
          </a:p>
          <a:p>
            <a:pPr marL="457200" lvl="1" indent="0">
              <a:buNone/>
            </a:pPr>
            <a:endParaRPr lang="en-CA" dirty="0"/>
          </a:p>
          <a:p>
            <a:pPr lvl="1"/>
            <a:r>
              <a:rPr lang="en-CA" dirty="0"/>
              <a:t>Soil- BTEX, PHC fraction F1, and naphthalene</a:t>
            </a:r>
          </a:p>
          <a:p>
            <a:endParaRPr lang="en-CA" dirty="0"/>
          </a:p>
        </p:txBody>
      </p:sp>
      <p:pic>
        <p:nvPicPr>
          <p:cNvPr id="3" name="Picture 2" descr="A eagle with wings spread&#10;&#10;Description automatically generated">
            <a:extLst>
              <a:ext uri="{FF2B5EF4-FFF2-40B4-BE49-F238E27FC236}">
                <a16:creationId xmlns:a16="http://schemas.microsoft.com/office/drawing/2014/main" id="{C7B51EBF-C68D-9F11-2573-DB0305983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294276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0D1C4-2BE1-ADFA-E02D-D86EE6975DA7}"/>
              </a:ext>
            </a:extLst>
          </p:cNvPr>
          <p:cNvPicPr>
            <a:picLocks noChangeAspect="1"/>
          </p:cNvPicPr>
          <p:nvPr/>
        </p:nvPicPr>
        <p:blipFill>
          <a:blip r:embed="rId3"/>
          <a:stretch>
            <a:fillRect/>
          </a:stretch>
        </p:blipFill>
        <p:spPr>
          <a:xfrm>
            <a:off x="68580" y="0"/>
            <a:ext cx="12054840" cy="6804661"/>
          </a:xfrm>
          <a:prstGeom prst="rect">
            <a:avLst/>
          </a:prstGeom>
        </p:spPr>
      </p:pic>
    </p:spTree>
    <p:extLst>
      <p:ext uri="{BB962C8B-B14F-4D97-AF65-F5344CB8AC3E}">
        <p14:creationId xmlns:p14="http://schemas.microsoft.com/office/powerpoint/2010/main" val="155861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C70B48-9208-7725-A61F-A986AEFAC1CA}"/>
              </a:ext>
            </a:extLst>
          </p:cNvPr>
          <p:cNvPicPr>
            <a:picLocks noGrp="1" noChangeAspect="1"/>
          </p:cNvPicPr>
          <p:nvPr>
            <p:ph idx="1"/>
          </p:nvPr>
        </p:nvPicPr>
        <p:blipFill>
          <a:blip r:embed="rId3"/>
          <a:stretch>
            <a:fillRect/>
          </a:stretch>
        </p:blipFill>
        <p:spPr>
          <a:xfrm>
            <a:off x="1679132" y="181327"/>
            <a:ext cx="8672709" cy="6495346"/>
          </a:xfrm>
        </p:spPr>
      </p:pic>
      <p:sp>
        <p:nvSpPr>
          <p:cNvPr id="2" name="Title 1">
            <a:extLst>
              <a:ext uri="{FF2B5EF4-FFF2-40B4-BE49-F238E27FC236}">
                <a16:creationId xmlns:a16="http://schemas.microsoft.com/office/drawing/2014/main" id="{AAB5BE1A-BA93-AED9-B57E-E62780E41B02}"/>
              </a:ext>
            </a:extLst>
          </p:cNvPr>
          <p:cNvSpPr>
            <a:spLocks noGrp="1"/>
          </p:cNvSpPr>
          <p:nvPr>
            <p:ph type="title"/>
          </p:nvPr>
        </p:nvSpPr>
        <p:spPr>
          <a:xfrm>
            <a:off x="529086" y="-52834"/>
            <a:ext cx="10972800" cy="1143000"/>
          </a:xfrm>
        </p:spPr>
        <p:txBody>
          <a:bodyPr/>
          <a:lstStyle/>
          <a:p>
            <a:r>
              <a:rPr lang="en-CA" b="1" dirty="0">
                <a:solidFill>
                  <a:srgbClr val="0070C0"/>
                </a:solidFill>
              </a:rPr>
              <a:t>Site Plan (2,070m</a:t>
            </a:r>
            <a:r>
              <a:rPr lang="en-CA" b="1" baseline="30000" dirty="0">
                <a:solidFill>
                  <a:srgbClr val="0070C0"/>
                </a:solidFill>
              </a:rPr>
              <a:t>2</a:t>
            </a:r>
            <a:r>
              <a:rPr lang="en-CA" b="1" dirty="0">
                <a:solidFill>
                  <a:srgbClr val="0070C0"/>
                </a:solidFill>
              </a:rPr>
              <a:t>)</a:t>
            </a:r>
          </a:p>
        </p:txBody>
      </p:sp>
      <p:sp>
        <p:nvSpPr>
          <p:cNvPr id="3" name="Arrow: Right 2">
            <a:extLst>
              <a:ext uri="{FF2B5EF4-FFF2-40B4-BE49-F238E27FC236}">
                <a16:creationId xmlns:a16="http://schemas.microsoft.com/office/drawing/2014/main" id="{E263D2BB-2AC8-7BC8-6D25-DE96BCB28733}"/>
              </a:ext>
            </a:extLst>
          </p:cNvPr>
          <p:cNvSpPr/>
          <p:nvPr/>
        </p:nvSpPr>
        <p:spPr>
          <a:xfrm rot="3122477">
            <a:off x="2699056" y="1866637"/>
            <a:ext cx="819807" cy="7756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EBF6DF48-A105-8DB3-22C3-87398D17F5D5}"/>
              </a:ext>
            </a:extLst>
          </p:cNvPr>
          <p:cNvSpPr txBox="1"/>
          <p:nvPr/>
        </p:nvSpPr>
        <p:spPr>
          <a:xfrm>
            <a:off x="1936006" y="1323860"/>
            <a:ext cx="2872295" cy="369332"/>
          </a:xfrm>
          <a:prstGeom prst="rect">
            <a:avLst/>
          </a:prstGeom>
          <a:noFill/>
        </p:spPr>
        <p:txBody>
          <a:bodyPr wrap="square" rtlCol="0">
            <a:spAutoFit/>
          </a:bodyPr>
          <a:lstStyle/>
          <a:p>
            <a:r>
              <a:rPr lang="en-CA" b="1" dirty="0">
                <a:solidFill>
                  <a:schemeClr val="accent2"/>
                </a:solidFill>
                <a:highlight>
                  <a:srgbClr val="FFFF00"/>
                </a:highlight>
              </a:rPr>
              <a:t>4500m</a:t>
            </a:r>
            <a:r>
              <a:rPr lang="en-CA" b="1" baseline="30000" dirty="0">
                <a:solidFill>
                  <a:schemeClr val="accent2"/>
                </a:solidFill>
                <a:highlight>
                  <a:srgbClr val="FFFF00"/>
                </a:highlight>
              </a:rPr>
              <a:t>3</a:t>
            </a:r>
            <a:r>
              <a:rPr lang="en-CA" b="1" dirty="0">
                <a:solidFill>
                  <a:schemeClr val="accent2"/>
                </a:solidFill>
                <a:highlight>
                  <a:srgbClr val="FFFF00"/>
                </a:highlight>
              </a:rPr>
              <a:t>- 2-10mbgs</a:t>
            </a:r>
          </a:p>
        </p:txBody>
      </p:sp>
      <p:sp>
        <p:nvSpPr>
          <p:cNvPr id="7" name="TextBox 6">
            <a:extLst>
              <a:ext uri="{FF2B5EF4-FFF2-40B4-BE49-F238E27FC236}">
                <a16:creationId xmlns:a16="http://schemas.microsoft.com/office/drawing/2014/main" id="{0DE35385-D5C8-FAAE-7F02-FAB8CB506753}"/>
              </a:ext>
            </a:extLst>
          </p:cNvPr>
          <p:cNvSpPr txBox="1"/>
          <p:nvPr/>
        </p:nvSpPr>
        <p:spPr>
          <a:xfrm>
            <a:off x="2894548" y="2011140"/>
            <a:ext cx="428822" cy="369332"/>
          </a:xfrm>
          <a:prstGeom prst="rect">
            <a:avLst/>
          </a:prstGeom>
          <a:noFill/>
        </p:spPr>
        <p:txBody>
          <a:bodyPr wrap="square" rtlCol="0">
            <a:spAutoFit/>
          </a:bodyPr>
          <a:lstStyle/>
          <a:p>
            <a:r>
              <a:rPr lang="en-CA" b="1" dirty="0"/>
              <a:t>A</a:t>
            </a:r>
          </a:p>
        </p:txBody>
      </p:sp>
      <p:sp>
        <p:nvSpPr>
          <p:cNvPr id="8" name="Arrow: Right 7">
            <a:extLst>
              <a:ext uri="{FF2B5EF4-FFF2-40B4-BE49-F238E27FC236}">
                <a16:creationId xmlns:a16="http://schemas.microsoft.com/office/drawing/2014/main" id="{BC4A092D-B4ED-1305-F302-074378FA98E1}"/>
              </a:ext>
            </a:extLst>
          </p:cNvPr>
          <p:cNvSpPr/>
          <p:nvPr/>
        </p:nvSpPr>
        <p:spPr>
          <a:xfrm rot="8189303">
            <a:off x="6415881" y="1120695"/>
            <a:ext cx="819807" cy="7756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9AA38F1C-69CE-B81D-7D10-324F933949E8}"/>
              </a:ext>
            </a:extLst>
          </p:cNvPr>
          <p:cNvSpPr txBox="1"/>
          <p:nvPr/>
        </p:nvSpPr>
        <p:spPr>
          <a:xfrm>
            <a:off x="6703498" y="1274365"/>
            <a:ext cx="410954" cy="369332"/>
          </a:xfrm>
          <a:prstGeom prst="rect">
            <a:avLst/>
          </a:prstGeom>
          <a:noFill/>
        </p:spPr>
        <p:txBody>
          <a:bodyPr wrap="square" rtlCol="0">
            <a:spAutoFit/>
          </a:bodyPr>
          <a:lstStyle/>
          <a:p>
            <a:r>
              <a:rPr lang="en-CA" b="1" dirty="0"/>
              <a:t>B</a:t>
            </a:r>
          </a:p>
        </p:txBody>
      </p:sp>
      <p:sp>
        <p:nvSpPr>
          <p:cNvPr id="12" name="TextBox 11">
            <a:extLst>
              <a:ext uri="{FF2B5EF4-FFF2-40B4-BE49-F238E27FC236}">
                <a16:creationId xmlns:a16="http://schemas.microsoft.com/office/drawing/2014/main" id="{1C5737DA-A578-D55F-CCC1-CC4F6F3CCC2B}"/>
              </a:ext>
            </a:extLst>
          </p:cNvPr>
          <p:cNvSpPr txBox="1"/>
          <p:nvPr/>
        </p:nvSpPr>
        <p:spPr>
          <a:xfrm>
            <a:off x="8710105" y="3858905"/>
            <a:ext cx="2872295" cy="369332"/>
          </a:xfrm>
          <a:prstGeom prst="rect">
            <a:avLst/>
          </a:prstGeom>
          <a:noFill/>
        </p:spPr>
        <p:txBody>
          <a:bodyPr wrap="square" rtlCol="0">
            <a:spAutoFit/>
          </a:bodyPr>
          <a:lstStyle/>
          <a:p>
            <a:r>
              <a:rPr lang="en-CA" b="1" dirty="0">
                <a:solidFill>
                  <a:schemeClr val="accent2"/>
                </a:solidFill>
                <a:highlight>
                  <a:srgbClr val="FFFF00"/>
                </a:highlight>
              </a:rPr>
              <a:t>4000m</a:t>
            </a:r>
            <a:r>
              <a:rPr lang="en-CA" b="1" baseline="30000" dirty="0">
                <a:solidFill>
                  <a:schemeClr val="accent2"/>
                </a:solidFill>
                <a:highlight>
                  <a:srgbClr val="FFFF00"/>
                </a:highlight>
              </a:rPr>
              <a:t>3</a:t>
            </a:r>
            <a:r>
              <a:rPr lang="en-CA" b="1" dirty="0">
                <a:solidFill>
                  <a:schemeClr val="accent2"/>
                </a:solidFill>
                <a:highlight>
                  <a:srgbClr val="FFFF00"/>
                </a:highlight>
              </a:rPr>
              <a:t>- 0-8m bgs</a:t>
            </a:r>
          </a:p>
        </p:txBody>
      </p:sp>
      <p:sp>
        <p:nvSpPr>
          <p:cNvPr id="13" name="Arrow: Right 12">
            <a:extLst>
              <a:ext uri="{FF2B5EF4-FFF2-40B4-BE49-F238E27FC236}">
                <a16:creationId xmlns:a16="http://schemas.microsoft.com/office/drawing/2014/main" id="{D644E71F-995B-5D9B-EE45-A74E9B069CB3}"/>
              </a:ext>
            </a:extLst>
          </p:cNvPr>
          <p:cNvSpPr/>
          <p:nvPr/>
        </p:nvSpPr>
        <p:spPr>
          <a:xfrm rot="14350075">
            <a:off x="8201588" y="2979127"/>
            <a:ext cx="819807" cy="7756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D9868C77-A078-911E-C36E-F3937A74C195}"/>
              </a:ext>
            </a:extLst>
          </p:cNvPr>
          <p:cNvSpPr txBox="1"/>
          <p:nvPr/>
        </p:nvSpPr>
        <p:spPr>
          <a:xfrm>
            <a:off x="8418785" y="3126743"/>
            <a:ext cx="398183" cy="369332"/>
          </a:xfrm>
          <a:prstGeom prst="rect">
            <a:avLst/>
          </a:prstGeom>
          <a:noFill/>
        </p:spPr>
        <p:txBody>
          <a:bodyPr wrap="square" rtlCol="0">
            <a:spAutoFit/>
          </a:bodyPr>
          <a:lstStyle/>
          <a:p>
            <a:r>
              <a:rPr lang="en-CA" b="1" dirty="0"/>
              <a:t>C</a:t>
            </a:r>
          </a:p>
        </p:txBody>
      </p:sp>
      <p:sp>
        <p:nvSpPr>
          <p:cNvPr id="16" name="TextBox 15">
            <a:extLst>
              <a:ext uri="{FF2B5EF4-FFF2-40B4-BE49-F238E27FC236}">
                <a16:creationId xmlns:a16="http://schemas.microsoft.com/office/drawing/2014/main" id="{50F3B413-012F-FDC0-0471-F6161B50C901}"/>
              </a:ext>
            </a:extLst>
          </p:cNvPr>
          <p:cNvSpPr txBox="1"/>
          <p:nvPr/>
        </p:nvSpPr>
        <p:spPr>
          <a:xfrm>
            <a:off x="7112397" y="905033"/>
            <a:ext cx="2872295" cy="369332"/>
          </a:xfrm>
          <a:prstGeom prst="rect">
            <a:avLst/>
          </a:prstGeom>
          <a:noFill/>
        </p:spPr>
        <p:txBody>
          <a:bodyPr wrap="square" rtlCol="0">
            <a:spAutoFit/>
          </a:bodyPr>
          <a:lstStyle/>
          <a:p>
            <a:r>
              <a:rPr lang="en-CA" b="1" dirty="0">
                <a:solidFill>
                  <a:schemeClr val="accent2"/>
                </a:solidFill>
                <a:highlight>
                  <a:srgbClr val="FFFF00"/>
                </a:highlight>
              </a:rPr>
              <a:t>6000m</a:t>
            </a:r>
            <a:r>
              <a:rPr lang="en-CA" b="1" baseline="30000" dirty="0">
                <a:solidFill>
                  <a:schemeClr val="accent2"/>
                </a:solidFill>
                <a:highlight>
                  <a:srgbClr val="FFFF00"/>
                </a:highlight>
              </a:rPr>
              <a:t>3</a:t>
            </a:r>
            <a:r>
              <a:rPr lang="en-CA" b="1" dirty="0">
                <a:solidFill>
                  <a:schemeClr val="accent2"/>
                </a:solidFill>
                <a:highlight>
                  <a:srgbClr val="FFFF00"/>
                </a:highlight>
              </a:rPr>
              <a:t>- 0-14m bgs</a:t>
            </a:r>
          </a:p>
        </p:txBody>
      </p:sp>
      <p:sp>
        <p:nvSpPr>
          <p:cNvPr id="17" name="Arrow: Right 16">
            <a:extLst>
              <a:ext uri="{FF2B5EF4-FFF2-40B4-BE49-F238E27FC236}">
                <a16:creationId xmlns:a16="http://schemas.microsoft.com/office/drawing/2014/main" id="{F5D4C42E-5001-4678-5DDE-16FDFFA609CA}"/>
              </a:ext>
            </a:extLst>
          </p:cNvPr>
          <p:cNvSpPr/>
          <p:nvPr/>
        </p:nvSpPr>
        <p:spPr>
          <a:xfrm rot="12668241">
            <a:off x="6769458" y="3612668"/>
            <a:ext cx="819807" cy="7756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Right 17">
            <a:extLst>
              <a:ext uri="{FF2B5EF4-FFF2-40B4-BE49-F238E27FC236}">
                <a16:creationId xmlns:a16="http://schemas.microsoft.com/office/drawing/2014/main" id="{596E6B55-5817-876C-2D3F-D23EDBE26659}"/>
              </a:ext>
            </a:extLst>
          </p:cNvPr>
          <p:cNvSpPr/>
          <p:nvPr/>
        </p:nvSpPr>
        <p:spPr>
          <a:xfrm rot="17086962">
            <a:off x="4330628" y="4487361"/>
            <a:ext cx="819807" cy="7756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EBA61D5E-1BBE-802B-27EB-F64DA325A52D}"/>
              </a:ext>
            </a:extLst>
          </p:cNvPr>
          <p:cNvSpPr txBox="1"/>
          <p:nvPr/>
        </p:nvSpPr>
        <p:spPr>
          <a:xfrm>
            <a:off x="6936345" y="3775400"/>
            <a:ext cx="398183" cy="369332"/>
          </a:xfrm>
          <a:prstGeom prst="rect">
            <a:avLst/>
          </a:prstGeom>
          <a:noFill/>
        </p:spPr>
        <p:txBody>
          <a:bodyPr wrap="square" rtlCol="0">
            <a:spAutoFit/>
          </a:bodyPr>
          <a:lstStyle/>
          <a:p>
            <a:r>
              <a:rPr lang="en-CA" b="1" dirty="0"/>
              <a:t>D</a:t>
            </a:r>
          </a:p>
        </p:txBody>
      </p:sp>
      <p:sp>
        <p:nvSpPr>
          <p:cNvPr id="20" name="TextBox 19">
            <a:extLst>
              <a:ext uri="{FF2B5EF4-FFF2-40B4-BE49-F238E27FC236}">
                <a16:creationId xmlns:a16="http://schemas.microsoft.com/office/drawing/2014/main" id="{1CCF3AF7-FE9F-9CEB-0216-E9F9BCAA84BA}"/>
              </a:ext>
            </a:extLst>
          </p:cNvPr>
          <p:cNvSpPr txBox="1"/>
          <p:nvPr/>
        </p:nvSpPr>
        <p:spPr>
          <a:xfrm>
            <a:off x="4609209" y="4564099"/>
            <a:ext cx="398183" cy="369332"/>
          </a:xfrm>
          <a:prstGeom prst="rect">
            <a:avLst/>
          </a:prstGeom>
          <a:noFill/>
        </p:spPr>
        <p:txBody>
          <a:bodyPr wrap="square" rtlCol="0">
            <a:spAutoFit/>
          </a:bodyPr>
          <a:lstStyle/>
          <a:p>
            <a:r>
              <a:rPr lang="en-CA" b="1" dirty="0"/>
              <a:t>E</a:t>
            </a:r>
          </a:p>
        </p:txBody>
      </p:sp>
      <p:sp>
        <p:nvSpPr>
          <p:cNvPr id="21" name="TextBox 20">
            <a:extLst>
              <a:ext uri="{FF2B5EF4-FFF2-40B4-BE49-F238E27FC236}">
                <a16:creationId xmlns:a16="http://schemas.microsoft.com/office/drawing/2014/main" id="{F7AC8C6E-0BB7-9C62-0B26-B50A1D20AD41}"/>
              </a:ext>
            </a:extLst>
          </p:cNvPr>
          <p:cNvSpPr txBox="1"/>
          <p:nvPr/>
        </p:nvSpPr>
        <p:spPr>
          <a:xfrm>
            <a:off x="3323370" y="5349474"/>
            <a:ext cx="2872295" cy="369332"/>
          </a:xfrm>
          <a:prstGeom prst="rect">
            <a:avLst/>
          </a:prstGeom>
          <a:noFill/>
        </p:spPr>
        <p:txBody>
          <a:bodyPr wrap="square" rtlCol="0">
            <a:spAutoFit/>
          </a:bodyPr>
          <a:lstStyle/>
          <a:p>
            <a:r>
              <a:rPr lang="en-CA" b="1" dirty="0">
                <a:solidFill>
                  <a:schemeClr val="accent2"/>
                </a:solidFill>
                <a:highlight>
                  <a:srgbClr val="FFFF00"/>
                </a:highlight>
              </a:rPr>
              <a:t>225m</a:t>
            </a:r>
            <a:r>
              <a:rPr lang="en-CA" b="1" baseline="30000" dirty="0">
                <a:solidFill>
                  <a:schemeClr val="accent2"/>
                </a:solidFill>
                <a:highlight>
                  <a:srgbClr val="FFFF00"/>
                </a:highlight>
              </a:rPr>
              <a:t>3</a:t>
            </a:r>
            <a:r>
              <a:rPr lang="en-CA" b="1" dirty="0">
                <a:solidFill>
                  <a:schemeClr val="accent2"/>
                </a:solidFill>
                <a:highlight>
                  <a:srgbClr val="FFFF00"/>
                </a:highlight>
              </a:rPr>
              <a:t>- 2.5-3.5m bgs</a:t>
            </a:r>
          </a:p>
        </p:txBody>
      </p:sp>
      <p:sp>
        <p:nvSpPr>
          <p:cNvPr id="22" name="TextBox 21">
            <a:extLst>
              <a:ext uri="{FF2B5EF4-FFF2-40B4-BE49-F238E27FC236}">
                <a16:creationId xmlns:a16="http://schemas.microsoft.com/office/drawing/2014/main" id="{A0C72647-E089-B752-62CF-4244492A04FA}"/>
              </a:ext>
            </a:extLst>
          </p:cNvPr>
          <p:cNvSpPr txBox="1"/>
          <p:nvPr/>
        </p:nvSpPr>
        <p:spPr>
          <a:xfrm>
            <a:off x="6935282" y="4374924"/>
            <a:ext cx="2872295" cy="369332"/>
          </a:xfrm>
          <a:prstGeom prst="rect">
            <a:avLst/>
          </a:prstGeom>
          <a:noFill/>
        </p:spPr>
        <p:txBody>
          <a:bodyPr wrap="square" rtlCol="0">
            <a:spAutoFit/>
          </a:bodyPr>
          <a:lstStyle/>
          <a:p>
            <a:r>
              <a:rPr lang="en-CA" b="1" dirty="0">
                <a:solidFill>
                  <a:schemeClr val="accent2"/>
                </a:solidFill>
                <a:highlight>
                  <a:srgbClr val="FFFF00"/>
                </a:highlight>
              </a:rPr>
              <a:t>25m</a:t>
            </a:r>
            <a:r>
              <a:rPr lang="en-CA" b="1" baseline="30000" dirty="0">
                <a:solidFill>
                  <a:schemeClr val="accent2"/>
                </a:solidFill>
                <a:highlight>
                  <a:srgbClr val="FFFF00"/>
                </a:highlight>
              </a:rPr>
              <a:t>3</a:t>
            </a:r>
            <a:r>
              <a:rPr lang="en-CA" b="1" dirty="0">
                <a:solidFill>
                  <a:schemeClr val="accent2"/>
                </a:solidFill>
                <a:highlight>
                  <a:srgbClr val="FFFF00"/>
                </a:highlight>
              </a:rPr>
              <a:t>- 0-1m bgs</a:t>
            </a:r>
          </a:p>
        </p:txBody>
      </p:sp>
      <p:pic>
        <p:nvPicPr>
          <p:cNvPr id="6" name="Picture 5" descr="A eagle with wings spread&#10;&#10;Description automatically generated">
            <a:extLst>
              <a:ext uri="{FF2B5EF4-FFF2-40B4-BE49-F238E27FC236}">
                <a16:creationId xmlns:a16="http://schemas.microsoft.com/office/drawing/2014/main" id="{45F82D77-04CF-26C6-2456-083A47748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221319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8FBD-4111-703D-5B76-83441B7259A1}"/>
              </a:ext>
            </a:extLst>
          </p:cNvPr>
          <p:cNvSpPr>
            <a:spLocks noGrp="1"/>
          </p:cNvSpPr>
          <p:nvPr>
            <p:ph type="title"/>
          </p:nvPr>
        </p:nvSpPr>
        <p:spPr/>
        <p:txBody>
          <a:bodyPr>
            <a:normAutofit/>
          </a:bodyPr>
          <a:lstStyle/>
          <a:p>
            <a:r>
              <a:rPr lang="en-US" dirty="0"/>
              <a:t>Injection: Modes of Emplacement</a:t>
            </a:r>
            <a:endParaRPr lang="en-CA" dirty="0"/>
          </a:p>
        </p:txBody>
      </p:sp>
      <p:sp>
        <p:nvSpPr>
          <p:cNvPr id="4" name="Content Placeholder 3">
            <a:extLst>
              <a:ext uri="{FF2B5EF4-FFF2-40B4-BE49-F238E27FC236}">
                <a16:creationId xmlns:a16="http://schemas.microsoft.com/office/drawing/2014/main" id="{D70427E2-4518-A634-C355-B8DB5B57889D}"/>
              </a:ext>
            </a:extLst>
          </p:cNvPr>
          <p:cNvSpPr>
            <a:spLocks noGrp="1"/>
          </p:cNvSpPr>
          <p:nvPr>
            <p:ph sz="half" idx="1"/>
          </p:nvPr>
        </p:nvSpPr>
        <p:spPr>
          <a:xfrm>
            <a:off x="609599" y="1566332"/>
            <a:ext cx="11059391" cy="4670161"/>
          </a:xfrm>
        </p:spPr>
        <p:txBody>
          <a:bodyPr>
            <a:normAutofit/>
          </a:bodyPr>
          <a:lstStyle/>
          <a:p>
            <a:r>
              <a:rPr lang="en-US" dirty="0"/>
              <a:t>Fracture Injection</a:t>
            </a:r>
          </a:p>
          <a:p>
            <a:pPr lvl="1"/>
            <a:r>
              <a:rPr lang="en-US" sz="2600" dirty="0"/>
              <a:t>Direct injection emplacement of remediation amendment</a:t>
            </a:r>
          </a:p>
          <a:p>
            <a:pPr lvl="3"/>
            <a:r>
              <a:rPr lang="en-US" sz="2200" dirty="0"/>
              <a:t>PTS, PTBac and iPAC </a:t>
            </a:r>
          </a:p>
          <a:p>
            <a:pPr lvl="1"/>
            <a:r>
              <a:rPr lang="en-US" sz="2600" dirty="0"/>
              <a:t>Sand propped fractures (Area B) – for multiple solution injections</a:t>
            </a:r>
          </a:p>
          <a:p>
            <a:pPr lvl="3"/>
            <a:r>
              <a:rPr lang="en-US" sz="2200" dirty="0"/>
              <a:t>iPAC included </a:t>
            </a:r>
          </a:p>
          <a:p>
            <a:r>
              <a:rPr lang="en-US" dirty="0"/>
              <a:t>Permeation Injection </a:t>
            </a:r>
          </a:p>
          <a:p>
            <a:pPr lvl="1"/>
            <a:r>
              <a:rPr lang="en-US" dirty="0"/>
              <a:t>Into sand propped fractures through installed injection wells (Area B)</a:t>
            </a:r>
          </a:p>
          <a:p>
            <a:pPr lvl="3"/>
            <a:r>
              <a:rPr lang="en-US" sz="2200" dirty="0"/>
              <a:t>PTS and </a:t>
            </a:r>
            <a:r>
              <a:rPr lang="en-US" sz="2200" dirty="0" err="1"/>
              <a:t>PTBac</a:t>
            </a:r>
            <a:endParaRPr lang="en-US" sz="2200" dirty="0"/>
          </a:p>
          <a:p>
            <a:pPr lvl="1"/>
            <a:endParaRPr lang="en-US" dirty="0">
              <a:solidFill>
                <a:srgbClr val="0070C0"/>
              </a:solidFill>
            </a:endParaRPr>
          </a:p>
          <a:p>
            <a:endParaRPr lang="en-CA" dirty="0"/>
          </a:p>
        </p:txBody>
      </p:sp>
      <p:pic>
        <p:nvPicPr>
          <p:cNvPr id="3" name="Picture 2" descr="A eagle with wings spread&#10;&#10;Description automatically generated">
            <a:extLst>
              <a:ext uri="{FF2B5EF4-FFF2-40B4-BE49-F238E27FC236}">
                <a16:creationId xmlns:a16="http://schemas.microsoft.com/office/drawing/2014/main" id="{A4D8180C-4D83-456C-1D41-B6AA59685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91089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9819"/>
            <a:ext cx="10972800" cy="1143000"/>
          </a:xfrm>
        </p:spPr>
        <p:txBody>
          <a:bodyPr>
            <a:normAutofit fontScale="90000"/>
          </a:bodyPr>
          <a:lstStyle/>
          <a:p>
            <a:r>
              <a:rPr lang="en-CA" dirty="0"/>
              <a:t>Pressure-Flow Rate – Time Plot of Fracture Injection</a:t>
            </a:r>
          </a:p>
        </p:txBody>
      </p:sp>
      <p:pic>
        <p:nvPicPr>
          <p:cNvPr id="3" name="Picture 2" descr="A eagle with wings spread&#10;&#10;Description automatically generated">
            <a:extLst>
              <a:ext uri="{FF2B5EF4-FFF2-40B4-BE49-F238E27FC236}">
                <a16:creationId xmlns:a16="http://schemas.microsoft.com/office/drawing/2014/main" id="{06FFCAF2-0EDE-CEE3-C596-5A1C08342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pic>
        <p:nvPicPr>
          <p:cNvPr id="11" name="Content Placeholder 10">
            <a:extLst>
              <a:ext uri="{FF2B5EF4-FFF2-40B4-BE49-F238E27FC236}">
                <a16:creationId xmlns:a16="http://schemas.microsoft.com/office/drawing/2014/main" id="{EA97B0F9-1F18-972B-3B7C-D78992694E2F}"/>
              </a:ext>
            </a:extLst>
          </p:cNvPr>
          <p:cNvPicPr>
            <a:picLocks noGrp="1" noChangeAspect="1"/>
          </p:cNvPicPr>
          <p:nvPr>
            <p:ph sz="half" idx="1"/>
          </p:nvPr>
        </p:nvPicPr>
        <p:blipFill>
          <a:blip r:embed="rId4"/>
          <a:stretch>
            <a:fillRect/>
          </a:stretch>
        </p:blipFill>
        <p:spPr>
          <a:xfrm>
            <a:off x="1754094" y="793849"/>
            <a:ext cx="8683812" cy="5902520"/>
          </a:xfrm>
          <a:prstGeom prst="rect">
            <a:avLst/>
          </a:prstGeom>
        </p:spPr>
      </p:pic>
    </p:spTree>
    <p:extLst>
      <p:ext uri="{BB962C8B-B14F-4D97-AF65-F5344CB8AC3E}">
        <p14:creationId xmlns:p14="http://schemas.microsoft.com/office/powerpoint/2010/main" val="45683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eagle with wings spread&#10;&#10;Description automatically generated">
            <a:extLst>
              <a:ext uri="{FF2B5EF4-FFF2-40B4-BE49-F238E27FC236}">
                <a16:creationId xmlns:a16="http://schemas.microsoft.com/office/drawing/2014/main" id="{5895A0EF-7671-591E-2E48-CD55B8430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
        <p:nvSpPr>
          <p:cNvPr id="2" name="Title 1">
            <a:extLst>
              <a:ext uri="{FF2B5EF4-FFF2-40B4-BE49-F238E27FC236}">
                <a16:creationId xmlns:a16="http://schemas.microsoft.com/office/drawing/2014/main" id="{8E491ECA-42FC-E323-4CC9-F5725D794318}"/>
              </a:ext>
            </a:extLst>
          </p:cNvPr>
          <p:cNvSpPr>
            <a:spLocks noGrp="1"/>
          </p:cNvSpPr>
          <p:nvPr>
            <p:ph type="title"/>
          </p:nvPr>
        </p:nvSpPr>
        <p:spPr/>
        <p:txBody>
          <a:bodyPr/>
          <a:lstStyle/>
          <a:p>
            <a:r>
              <a:rPr lang="en-CA" dirty="0"/>
              <a:t>Injection Summary</a:t>
            </a:r>
          </a:p>
        </p:txBody>
      </p:sp>
      <p:graphicFrame>
        <p:nvGraphicFramePr>
          <p:cNvPr id="4" name="Content Placeholder 3">
            <a:extLst>
              <a:ext uri="{FF2B5EF4-FFF2-40B4-BE49-F238E27FC236}">
                <a16:creationId xmlns:a16="http://schemas.microsoft.com/office/drawing/2014/main" id="{CD102BB0-F1EC-6F17-3A68-75A4A69E77C8}"/>
              </a:ext>
            </a:extLst>
          </p:cNvPr>
          <p:cNvGraphicFramePr>
            <a:graphicFrameLocks noGrp="1"/>
          </p:cNvGraphicFramePr>
          <p:nvPr>
            <p:ph idx="1"/>
            <p:extLst>
              <p:ext uri="{D42A27DB-BD31-4B8C-83A1-F6EECF244321}">
                <p14:modId xmlns:p14="http://schemas.microsoft.com/office/powerpoint/2010/main" val="4008963914"/>
              </p:ext>
            </p:extLst>
          </p:nvPr>
        </p:nvGraphicFramePr>
        <p:xfrm>
          <a:off x="1007268" y="1185864"/>
          <a:ext cx="10365580" cy="5000623"/>
        </p:xfrm>
        <a:graphic>
          <a:graphicData uri="http://schemas.openxmlformats.org/drawingml/2006/table">
            <a:tbl>
              <a:tblPr firstRow="1" firstCol="1" bandRow="1"/>
              <a:tblGrid>
                <a:gridCol w="1239870">
                  <a:extLst>
                    <a:ext uri="{9D8B030D-6E8A-4147-A177-3AD203B41FA5}">
                      <a16:colId xmlns:a16="http://schemas.microsoft.com/office/drawing/2014/main" val="717510635"/>
                    </a:ext>
                  </a:extLst>
                </a:gridCol>
                <a:gridCol w="1233350">
                  <a:extLst>
                    <a:ext uri="{9D8B030D-6E8A-4147-A177-3AD203B41FA5}">
                      <a16:colId xmlns:a16="http://schemas.microsoft.com/office/drawing/2014/main" val="3121965681"/>
                    </a:ext>
                  </a:extLst>
                </a:gridCol>
                <a:gridCol w="1212705">
                  <a:extLst>
                    <a:ext uri="{9D8B030D-6E8A-4147-A177-3AD203B41FA5}">
                      <a16:colId xmlns:a16="http://schemas.microsoft.com/office/drawing/2014/main" val="3324989454"/>
                    </a:ext>
                  </a:extLst>
                </a:gridCol>
                <a:gridCol w="1212705">
                  <a:extLst>
                    <a:ext uri="{9D8B030D-6E8A-4147-A177-3AD203B41FA5}">
                      <a16:colId xmlns:a16="http://schemas.microsoft.com/office/drawing/2014/main" val="3130563572"/>
                    </a:ext>
                  </a:extLst>
                </a:gridCol>
                <a:gridCol w="1212705">
                  <a:extLst>
                    <a:ext uri="{9D8B030D-6E8A-4147-A177-3AD203B41FA5}">
                      <a16:colId xmlns:a16="http://schemas.microsoft.com/office/drawing/2014/main" val="1302780544"/>
                    </a:ext>
                  </a:extLst>
                </a:gridCol>
                <a:gridCol w="1193144">
                  <a:extLst>
                    <a:ext uri="{9D8B030D-6E8A-4147-A177-3AD203B41FA5}">
                      <a16:colId xmlns:a16="http://schemas.microsoft.com/office/drawing/2014/main" val="915155681"/>
                    </a:ext>
                  </a:extLst>
                </a:gridCol>
                <a:gridCol w="1020367">
                  <a:extLst>
                    <a:ext uri="{9D8B030D-6E8A-4147-A177-3AD203B41FA5}">
                      <a16:colId xmlns:a16="http://schemas.microsoft.com/office/drawing/2014/main" val="2060386098"/>
                    </a:ext>
                  </a:extLst>
                </a:gridCol>
                <a:gridCol w="1020367">
                  <a:extLst>
                    <a:ext uri="{9D8B030D-6E8A-4147-A177-3AD203B41FA5}">
                      <a16:colId xmlns:a16="http://schemas.microsoft.com/office/drawing/2014/main" val="98748436"/>
                    </a:ext>
                  </a:extLst>
                </a:gridCol>
                <a:gridCol w="1020367">
                  <a:extLst>
                    <a:ext uri="{9D8B030D-6E8A-4147-A177-3AD203B41FA5}">
                      <a16:colId xmlns:a16="http://schemas.microsoft.com/office/drawing/2014/main" val="1584236164"/>
                    </a:ext>
                  </a:extLst>
                </a:gridCol>
              </a:tblGrid>
              <a:tr h="1364583">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Injection Event, Area, Completion 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Number of Injection Locations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Number of Injection Intervals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Number of        Wells Injected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Total Injection Volume (m</a:t>
                      </a:r>
                      <a:r>
                        <a:rPr lang="en-CA" sz="15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Total           PTS Injected (kg)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Total PTBac</a:t>
                      </a:r>
                    </a:p>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Injected (kg)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Total iPAC Injected</a:t>
                      </a:r>
                    </a:p>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(kg)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500" kern="100" dirty="0">
                          <a:effectLst/>
                          <a:latin typeface="Calibri" panose="020F0502020204030204" pitchFamily="34" charset="0"/>
                          <a:ea typeface="Calibri" panose="020F0502020204030204" pitchFamily="34" charset="0"/>
                          <a:cs typeface="Times New Roman" panose="02020603050405020304" pitchFamily="18" charset="0"/>
                        </a:rPr>
                        <a:t>Total Sand Injected (kg)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881494"/>
                  </a:ext>
                </a:extLst>
              </a:tr>
              <a:tr h="909010">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1 (All Areas), March 2022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72</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352</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11,170</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128</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10,995</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59,575</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129972"/>
                  </a:ext>
                </a:extLst>
              </a:tr>
              <a:tr h="909010">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 (B &amp;C) October 2022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22</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111</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51</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5,125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1,020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423203"/>
                  </a:ext>
                </a:extLst>
              </a:tr>
              <a:tr h="909010">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3 (B&amp;C) August 2023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108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2,335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4,710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700" kern="100" dirty="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1838875"/>
                  </a:ext>
                </a:extLst>
              </a:tr>
              <a:tr h="909010">
                <a:tc>
                  <a:txBody>
                    <a:bodyPr/>
                    <a:lstStyle/>
                    <a:p>
                      <a:pPr algn="ctr">
                        <a:lnSpc>
                          <a:spcPct val="107000"/>
                        </a:lnSpc>
                        <a:spcAft>
                          <a:spcPts val="800"/>
                        </a:spcAft>
                      </a:pPr>
                      <a:r>
                        <a:rPr lang="en-CA" sz="1700" b="1" kern="100" dirty="0">
                          <a:effectLst/>
                          <a:latin typeface="Calibri" panose="020F0502020204030204" pitchFamily="34" charset="0"/>
                          <a:ea typeface="Calibri" panose="020F0502020204030204" pitchFamily="34" charset="0"/>
                          <a:cs typeface="Times New Roman" panose="02020603050405020304" pitchFamily="18" charset="0"/>
                        </a:rPr>
                        <a:t>Total All Injections</a:t>
                      </a:r>
                      <a:endParaRPr lang="en-CA" sz="1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137</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727</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  22</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388</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16,295</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 155</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16,725</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59,575</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63355"/>
                  </a:ext>
                </a:extLst>
              </a:tr>
            </a:tbl>
          </a:graphicData>
        </a:graphic>
      </p:graphicFrame>
    </p:spTree>
    <p:extLst>
      <p:ext uri="{BB962C8B-B14F-4D97-AF65-F5344CB8AC3E}">
        <p14:creationId xmlns:p14="http://schemas.microsoft.com/office/powerpoint/2010/main" val="1958643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aerial view of a field&#10;&#10;Description automatically generated">
            <a:extLst>
              <a:ext uri="{FF2B5EF4-FFF2-40B4-BE49-F238E27FC236}">
                <a16:creationId xmlns:a16="http://schemas.microsoft.com/office/drawing/2014/main" id="{EC292FE4-8054-1D23-C9C8-D01B1754D15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10" t="22356" r="19539" b="2714"/>
          <a:stretch/>
        </p:blipFill>
        <p:spPr>
          <a:xfrm>
            <a:off x="0" y="-9247"/>
            <a:ext cx="12192000" cy="6886868"/>
          </a:xfrm>
        </p:spPr>
      </p:pic>
    </p:spTree>
    <p:extLst>
      <p:ext uri="{BB962C8B-B14F-4D97-AF65-F5344CB8AC3E}">
        <p14:creationId xmlns:p14="http://schemas.microsoft.com/office/powerpoint/2010/main" val="158069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655C-C7A1-9FDF-E7C7-3FA906501303}"/>
              </a:ext>
            </a:extLst>
          </p:cNvPr>
          <p:cNvSpPr>
            <a:spLocks noGrp="1"/>
          </p:cNvSpPr>
          <p:nvPr>
            <p:ph type="title"/>
          </p:nvPr>
        </p:nvSpPr>
        <p:spPr/>
        <p:txBody>
          <a:bodyPr>
            <a:normAutofit/>
          </a:bodyPr>
          <a:lstStyle/>
          <a:p>
            <a:r>
              <a:rPr lang="en-US" dirty="0"/>
              <a:t>General Site Description</a:t>
            </a:r>
          </a:p>
        </p:txBody>
      </p:sp>
      <p:sp>
        <p:nvSpPr>
          <p:cNvPr id="3" name="Content Placeholder 2">
            <a:extLst>
              <a:ext uri="{FF2B5EF4-FFF2-40B4-BE49-F238E27FC236}">
                <a16:creationId xmlns:a16="http://schemas.microsoft.com/office/drawing/2014/main" id="{9AB3B9F0-9E0F-ADA7-9D16-C91DAD87A2B5}"/>
              </a:ext>
            </a:extLst>
          </p:cNvPr>
          <p:cNvSpPr>
            <a:spLocks noGrp="1"/>
          </p:cNvSpPr>
          <p:nvPr>
            <p:ph idx="1"/>
          </p:nvPr>
        </p:nvSpPr>
        <p:spPr>
          <a:xfrm>
            <a:off x="609600" y="1995055"/>
            <a:ext cx="10972800" cy="4131109"/>
          </a:xfrm>
        </p:spPr>
        <p:txBody>
          <a:bodyPr>
            <a:normAutofit/>
          </a:bodyPr>
          <a:lstStyle/>
          <a:p>
            <a:pPr>
              <a:lnSpc>
                <a:spcPct val="107000"/>
              </a:lnSpc>
              <a:spcAft>
                <a:spcPts val="800"/>
              </a:spcAft>
            </a:pPr>
            <a:r>
              <a:rPr lang="en-US" dirty="0">
                <a:ea typeface="Calibri" panose="020F0502020204030204" pitchFamily="34" charset="0"/>
                <a:cs typeface="Times New Roman" panose="02020603050405020304" pitchFamily="18" charset="0"/>
              </a:rPr>
              <a:t>S</a:t>
            </a:r>
            <a:r>
              <a:rPr lang="en-US" dirty="0">
                <a:effectLst/>
                <a:ea typeface="Calibri" panose="020F0502020204030204" pitchFamily="34" charset="0"/>
                <a:cs typeface="Times New Roman" panose="02020603050405020304" pitchFamily="18" charset="0"/>
              </a:rPr>
              <a:t>ite is located on Kehewin Cree Nation No. 123</a:t>
            </a:r>
          </a:p>
          <a:p>
            <a:pPr lvl="1">
              <a:lnSpc>
                <a:spcPct val="107000"/>
              </a:lnSpc>
              <a:spcAft>
                <a:spcPts val="800"/>
              </a:spcAft>
            </a:pPr>
            <a:r>
              <a:rPr lang="en-US" dirty="0">
                <a:ea typeface="Calibri" panose="020F0502020204030204" pitchFamily="34" charset="0"/>
                <a:cs typeface="Times New Roman" panose="02020603050405020304" pitchFamily="18" charset="0"/>
              </a:rPr>
              <a:t>F</a:t>
            </a:r>
            <a:r>
              <a:rPr lang="en-US" dirty="0">
                <a:effectLst/>
                <a:ea typeface="Calibri" panose="020F0502020204030204" pitchFamily="34" charset="0"/>
                <a:cs typeface="Times New Roman" panose="02020603050405020304" pitchFamily="18" charset="0"/>
              </a:rPr>
              <a:t>ormer gas station, currently inactive and unoccupied</a:t>
            </a:r>
          </a:p>
          <a:p>
            <a:pPr lvl="1">
              <a:lnSpc>
                <a:spcPct val="107000"/>
              </a:lnSpc>
              <a:spcAft>
                <a:spcPts val="800"/>
              </a:spcAft>
            </a:pPr>
            <a:r>
              <a:rPr lang="en-US" dirty="0">
                <a:ea typeface="Calibri" panose="020F0502020204030204" pitchFamily="34" charset="0"/>
                <a:cs typeface="Times New Roman" panose="02020603050405020304" pitchFamily="18" charset="0"/>
              </a:rPr>
              <a:t>Site contaminated due to UST’s requiring removal</a:t>
            </a:r>
            <a:endParaRPr lang="en-US" dirty="0">
              <a:effectLst/>
              <a:ea typeface="Calibri" panose="020F0502020204030204" pitchFamily="34" charset="0"/>
              <a:cs typeface="Times New Roman" panose="02020603050405020304" pitchFamily="18" charset="0"/>
            </a:endParaRPr>
          </a:p>
          <a:p>
            <a:pPr lvl="1">
              <a:lnSpc>
                <a:spcPct val="107000"/>
              </a:lnSpc>
              <a:spcAft>
                <a:spcPts val="800"/>
              </a:spcAft>
            </a:pPr>
            <a:r>
              <a:rPr lang="en-US" dirty="0">
                <a:effectLst/>
                <a:ea typeface="Calibri" panose="020F0502020204030204" pitchFamily="34" charset="0"/>
                <a:cs typeface="Times New Roman" panose="02020603050405020304" pitchFamily="18" charset="0"/>
              </a:rPr>
              <a:t>Centrally located with several administrative facilities and schools located nearby.</a:t>
            </a:r>
          </a:p>
          <a:p>
            <a:pPr marL="0" indent="0">
              <a:buNone/>
            </a:pPr>
            <a:endParaRPr lang="en-US" dirty="0"/>
          </a:p>
        </p:txBody>
      </p:sp>
      <p:pic>
        <p:nvPicPr>
          <p:cNvPr id="6" name="Picture 5" descr="A eagle with wings spread&#10;&#10;Description automatically generated">
            <a:extLst>
              <a:ext uri="{FF2B5EF4-FFF2-40B4-BE49-F238E27FC236}">
                <a16:creationId xmlns:a16="http://schemas.microsoft.com/office/drawing/2014/main" id="{06476A2F-EFCC-5941-A55C-1F3F9E0BA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1973146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F2E818-0366-99CE-1418-B6BA0E86850C}"/>
              </a:ext>
            </a:extLst>
          </p:cNvPr>
          <p:cNvPicPr>
            <a:picLocks noChangeAspect="1"/>
          </p:cNvPicPr>
          <p:nvPr/>
        </p:nvPicPr>
        <p:blipFill>
          <a:blip r:embed="rId3"/>
          <a:stretch>
            <a:fillRect/>
          </a:stretch>
        </p:blipFill>
        <p:spPr>
          <a:xfrm>
            <a:off x="251872" y="-1"/>
            <a:ext cx="11892676" cy="6466506"/>
          </a:xfrm>
          <a:prstGeom prst="rect">
            <a:avLst/>
          </a:prstGeom>
        </p:spPr>
      </p:pic>
      <p:pic>
        <p:nvPicPr>
          <p:cNvPr id="3" name="Picture 2" descr="A eagle with wings spread&#10;&#10;Description automatically generated">
            <a:extLst>
              <a:ext uri="{FF2B5EF4-FFF2-40B4-BE49-F238E27FC236}">
                <a16:creationId xmlns:a16="http://schemas.microsoft.com/office/drawing/2014/main" id="{5895A0EF-7671-591E-2E48-CD55B8430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3" y="6243047"/>
            <a:ext cx="601081" cy="545133"/>
          </a:xfrm>
          <a:prstGeom prst="rect">
            <a:avLst/>
          </a:prstGeom>
        </p:spPr>
      </p:pic>
    </p:spTree>
    <p:extLst>
      <p:ext uri="{BB962C8B-B14F-4D97-AF65-F5344CB8AC3E}">
        <p14:creationId xmlns:p14="http://schemas.microsoft.com/office/powerpoint/2010/main" val="383863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525C-76F5-39CE-60EA-9A70E8FAAAA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B6B732-DDA8-4211-6516-4AD34BF5D746}"/>
              </a:ext>
            </a:extLst>
          </p:cNvPr>
          <p:cNvPicPr>
            <a:picLocks noChangeAspect="1"/>
          </p:cNvPicPr>
          <p:nvPr/>
        </p:nvPicPr>
        <p:blipFill>
          <a:blip r:embed="rId3"/>
          <a:stretch>
            <a:fillRect/>
          </a:stretch>
        </p:blipFill>
        <p:spPr>
          <a:xfrm>
            <a:off x="188095" y="0"/>
            <a:ext cx="11857893" cy="6262724"/>
          </a:xfrm>
          <a:prstGeom prst="rect">
            <a:avLst/>
          </a:prstGeom>
        </p:spPr>
      </p:pic>
      <p:pic>
        <p:nvPicPr>
          <p:cNvPr id="3" name="Picture 2" descr="A eagle with wings spread&#10;&#10;Description automatically generated">
            <a:extLst>
              <a:ext uri="{FF2B5EF4-FFF2-40B4-BE49-F238E27FC236}">
                <a16:creationId xmlns:a16="http://schemas.microsoft.com/office/drawing/2014/main" id="{AF5B3CB8-B131-E8FD-D3C0-0BBDDD56E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5" y="6262724"/>
            <a:ext cx="547886" cy="496890"/>
          </a:xfrm>
          <a:prstGeom prst="rect">
            <a:avLst/>
          </a:prstGeom>
        </p:spPr>
      </p:pic>
    </p:spTree>
    <p:extLst>
      <p:ext uri="{BB962C8B-B14F-4D97-AF65-F5344CB8AC3E}">
        <p14:creationId xmlns:p14="http://schemas.microsoft.com/office/powerpoint/2010/main" val="3560182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128F7B-1F2D-536B-C833-2BACF2E992BD}"/>
              </a:ext>
            </a:extLst>
          </p:cNvPr>
          <p:cNvPicPr>
            <a:picLocks noChangeAspect="1"/>
          </p:cNvPicPr>
          <p:nvPr/>
        </p:nvPicPr>
        <p:blipFill>
          <a:blip r:embed="rId3"/>
          <a:stretch>
            <a:fillRect/>
          </a:stretch>
        </p:blipFill>
        <p:spPr>
          <a:xfrm>
            <a:off x="125389" y="69820"/>
            <a:ext cx="11966834" cy="6347405"/>
          </a:xfrm>
          <a:prstGeom prst="rect">
            <a:avLst/>
          </a:prstGeom>
        </p:spPr>
      </p:pic>
      <p:pic>
        <p:nvPicPr>
          <p:cNvPr id="3" name="Picture 2" descr="A eagle with wings spread&#10;&#10;Description automatically generated">
            <a:extLst>
              <a:ext uri="{FF2B5EF4-FFF2-40B4-BE49-F238E27FC236}">
                <a16:creationId xmlns:a16="http://schemas.microsoft.com/office/drawing/2014/main" id="{5895A0EF-7671-591E-2E48-CD55B8430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4" y="6302241"/>
            <a:ext cx="535812" cy="485939"/>
          </a:xfrm>
          <a:prstGeom prst="rect">
            <a:avLst/>
          </a:prstGeom>
        </p:spPr>
      </p:pic>
      <p:sp>
        <p:nvSpPr>
          <p:cNvPr id="9" name="TextBox 8">
            <a:extLst>
              <a:ext uri="{FF2B5EF4-FFF2-40B4-BE49-F238E27FC236}">
                <a16:creationId xmlns:a16="http://schemas.microsoft.com/office/drawing/2014/main" id="{380F8C57-7F22-3A42-9ED4-29134D0EB17B}"/>
              </a:ext>
            </a:extLst>
          </p:cNvPr>
          <p:cNvSpPr txBox="1"/>
          <p:nvPr/>
        </p:nvSpPr>
        <p:spPr>
          <a:xfrm>
            <a:off x="10523813" y="2505539"/>
            <a:ext cx="1606738" cy="430887"/>
          </a:xfrm>
          <a:prstGeom prst="rect">
            <a:avLst/>
          </a:prstGeom>
          <a:noFill/>
        </p:spPr>
        <p:txBody>
          <a:bodyPr wrap="square" rtlCol="0">
            <a:spAutoFit/>
          </a:bodyPr>
          <a:lstStyle/>
          <a:p>
            <a:pPr algn="ctr"/>
            <a:r>
              <a:rPr lang="en-CA" sz="1100" dirty="0"/>
              <a:t>Contaminant of Concern</a:t>
            </a:r>
          </a:p>
        </p:txBody>
      </p:sp>
    </p:spTree>
    <p:extLst>
      <p:ext uri="{BB962C8B-B14F-4D97-AF65-F5344CB8AC3E}">
        <p14:creationId xmlns:p14="http://schemas.microsoft.com/office/powerpoint/2010/main" val="3191282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C5E75E-1675-F502-AE9D-EC83F9CEBC54}"/>
              </a:ext>
            </a:extLst>
          </p:cNvPr>
          <p:cNvPicPr>
            <a:picLocks noChangeAspect="1"/>
          </p:cNvPicPr>
          <p:nvPr/>
        </p:nvPicPr>
        <p:blipFill>
          <a:blip r:embed="rId3"/>
          <a:stretch>
            <a:fillRect/>
          </a:stretch>
        </p:blipFill>
        <p:spPr>
          <a:xfrm>
            <a:off x="176433" y="0"/>
            <a:ext cx="11760046" cy="6411751"/>
          </a:xfrm>
          <a:prstGeom prst="rect">
            <a:avLst/>
          </a:prstGeom>
        </p:spPr>
      </p:pic>
      <p:pic>
        <p:nvPicPr>
          <p:cNvPr id="3" name="Picture 2" descr="A eagle with wings spread&#10;&#10;Description automatically generated">
            <a:extLst>
              <a:ext uri="{FF2B5EF4-FFF2-40B4-BE49-F238E27FC236}">
                <a16:creationId xmlns:a16="http://schemas.microsoft.com/office/drawing/2014/main" id="{5895A0EF-7671-591E-2E48-CD55B8430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3" y="6333961"/>
            <a:ext cx="518949" cy="470646"/>
          </a:xfrm>
          <a:prstGeom prst="rect">
            <a:avLst/>
          </a:prstGeom>
        </p:spPr>
      </p:pic>
      <p:sp>
        <p:nvSpPr>
          <p:cNvPr id="12" name="TextBox 11">
            <a:extLst>
              <a:ext uri="{FF2B5EF4-FFF2-40B4-BE49-F238E27FC236}">
                <a16:creationId xmlns:a16="http://schemas.microsoft.com/office/drawing/2014/main" id="{3B5DF806-C770-D320-0A9F-8B56C74BACA1}"/>
              </a:ext>
            </a:extLst>
          </p:cNvPr>
          <p:cNvSpPr txBox="1"/>
          <p:nvPr/>
        </p:nvSpPr>
        <p:spPr>
          <a:xfrm>
            <a:off x="10408829" y="2445310"/>
            <a:ext cx="1606738" cy="430887"/>
          </a:xfrm>
          <a:prstGeom prst="rect">
            <a:avLst/>
          </a:prstGeom>
          <a:noFill/>
        </p:spPr>
        <p:txBody>
          <a:bodyPr wrap="square" rtlCol="0">
            <a:spAutoFit/>
          </a:bodyPr>
          <a:lstStyle/>
          <a:p>
            <a:pPr algn="ctr"/>
            <a:r>
              <a:rPr lang="en-CA" sz="1100" dirty="0"/>
              <a:t>Contaminant of Concern</a:t>
            </a:r>
          </a:p>
        </p:txBody>
      </p:sp>
    </p:spTree>
    <p:extLst>
      <p:ext uri="{BB962C8B-B14F-4D97-AF65-F5344CB8AC3E}">
        <p14:creationId xmlns:p14="http://schemas.microsoft.com/office/powerpoint/2010/main" val="284488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02A99E-7478-1B0D-21EB-285D9B7B4B7B}"/>
              </a:ext>
            </a:extLst>
          </p:cNvPr>
          <p:cNvPicPr>
            <a:picLocks noChangeAspect="1"/>
          </p:cNvPicPr>
          <p:nvPr/>
        </p:nvPicPr>
        <p:blipFill>
          <a:blip r:embed="rId3"/>
          <a:stretch>
            <a:fillRect/>
          </a:stretch>
        </p:blipFill>
        <p:spPr>
          <a:xfrm>
            <a:off x="176433" y="53393"/>
            <a:ext cx="11918833" cy="6422702"/>
          </a:xfrm>
          <a:prstGeom prst="rect">
            <a:avLst/>
          </a:prstGeom>
        </p:spPr>
      </p:pic>
      <p:pic>
        <p:nvPicPr>
          <p:cNvPr id="10" name="Picture 9" descr="A eagle with wings spread&#10;&#10;Description automatically generated">
            <a:extLst>
              <a:ext uri="{FF2B5EF4-FFF2-40B4-BE49-F238E27FC236}">
                <a16:creationId xmlns:a16="http://schemas.microsoft.com/office/drawing/2014/main" id="{E9670E60-EFE3-D369-5295-A2C405DC3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3" y="6333961"/>
            <a:ext cx="518949" cy="470646"/>
          </a:xfrm>
          <a:prstGeom prst="rect">
            <a:avLst/>
          </a:prstGeom>
        </p:spPr>
      </p:pic>
      <p:sp>
        <p:nvSpPr>
          <p:cNvPr id="11" name="TextBox 10">
            <a:extLst>
              <a:ext uri="{FF2B5EF4-FFF2-40B4-BE49-F238E27FC236}">
                <a16:creationId xmlns:a16="http://schemas.microsoft.com/office/drawing/2014/main" id="{88005438-A9E5-9EC6-86AD-1A5FEF9DCF8A}"/>
              </a:ext>
            </a:extLst>
          </p:cNvPr>
          <p:cNvSpPr txBox="1"/>
          <p:nvPr/>
        </p:nvSpPr>
        <p:spPr>
          <a:xfrm>
            <a:off x="10408829" y="2445310"/>
            <a:ext cx="1606738" cy="430887"/>
          </a:xfrm>
          <a:prstGeom prst="rect">
            <a:avLst/>
          </a:prstGeom>
          <a:noFill/>
        </p:spPr>
        <p:txBody>
          <a:bodyPr wrap="square" rtlCol="0">
            <a:spAutoFit/>
          </a:bodyPr>
          <a:lstStyle/>
          <a:p>
            <a:pPr algn="ctr"/>
            <a:r>
              <a:rPr lang="en-CA" sz="1100" dirty="0"/>
              <a:t>Contaminant of Concern</a:t>
            </a:r>
          </a:p>
        </p:txBody>
      </p:sp>
    </p:spTree>
    <p:extLst>
      <p:ext uri="{BB962C8B-B14F-4D97-AF65-F5344CB8AC3E}">
        <p14:creationId xmlns:p14="http://schemas.microsoft.com/office/powerpoint/2010/main" val="148444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D4F7-A634-E7B6-AD0F-B94767CE4F9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4722DF-5A80-772D-1476-8F2FDE83E4D2}"/>
              </a:ext>
            </a:extLst>
          </p:cNvPr>
          <p:cNvPicPr>
            <a:picLocks noChangeAspect="1"/>
          </p:cNvPicPr>
          <p:nvPr/>
        </p:nvPicPr>
        <p:blipFill>
          <a:blip r:embed="rId3"/>
          <a:stretch>
            <a:fillRect/>
          </a:stretch>
        </p:blipFill>
        <p:spPr>
          <a:xfrm>
            <a:off x="104034" y="53393"/>
            <a:ext cx="11983932" cy="6352882"/>
          </a:xfrm>
          <a:prstGeom prst="rect">
            <a:avLst/>
          </a:prstGeom>
        </p:spPr>
      </p:pic>
      <p:pic>
        <p:nvPicPr>
          <p:cNvPr id="10" name="Picture 9" descr="A eagle with wings spread&#10;&#10;Description automatically generated">
            <a:extLst>
              <a:ext uri="{FF2B5EF4-FFF2-40B4-BE49-F238E27FC236}">
                <a16:creationId xmlns:a16="http://schemas.microsoft.com/office/drawing/2014/main" id="{8C745A0B-106A-93AF-4FA0-4645366CB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3" y="6333961"/>
            <a:ext cx="518949" cy="470646"/>
          </a:xfrm>
          <a:prstGeom prst="rect">
            <a:avLst/>
          </a:prstGeom>
        </p:spPr>
      </p:pic>
      <p:sp>
        <p:nvSpPr>
          <p:cNvPr id="11" name="TextBox 10">
            <a:extLst>
              <a:ext uri="{FF2B5EF4-FFF2-40B4-BE49-F238E27FC236}">
                <a16:creationId xmlns:a16="http://schemas.microsoft.com/office/drawing/2014/main" id="{15E94597-EFD0-75CF-E34A-9026AC8B42A7}"/>
              </a:ext>
            </a:extLst>
          </p:cNvPr>
          <p:cNvSpPr txBox="1"/>
          <p:nvPr/>
        </p:nvSpPr>
        <p:spPr>
          <a:xfrm>
            <a:off x="10716673" y="2642426"/>
            <a:ext cx="1606738" cy="430887"/>
          </a:xfrm>
          <a:prstGeom prst="rect">
            <a:avLst/>
          </a:prstGeom>
          <a:noFill/>
        </p:spPr>
        <p:txBody>
          <a:bodyPr wrap="square" rtlCol="0">
            <a:spAutoFit/>
          </a:bodyPr>
          <a:lstStyle/>
          <a:p>
            <a:pPr algn="ctr"/>
            <a:r>
              <a:rPr lang="en-CA" sz="1100" dirty="0"/>
              <a:t>Contaminant of Concern</a:t>
            </a:r>
          </a:p>
        </p:txBody>
      </p:sp>
    </p:spTree>
    <p:extLst>
      <p:ext uri="{BB962C8B-B14F-4D97-AF65-F5344CB8AC3E}">
        <p14:creationId xmlns:p14="http://schemas.microsoft.com/office/powerpoint/2010/main" val="418380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7343E-937D-B103-18F7-660906E900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FD4701-321D-DC92-6CC2-460094411080}"/>
              </a:ext>
            </a:extLst>
          </p:cNvPr>
          <p:cNvPicPr>
            <a:picLocks noChangeAspect="1"/>
          </p:cNvPicPr>
          <p:nvPr/>
        </p:nvPicPr>
        <p:blipFill>
          <a:blip r:embed="rId3"/>
          <a:stretch>
            <a:fillRect/>
          </a:stretch>
        </p:blipFill>
        <p:spPr>
          <a:xfrm>
            <a:off x="114984" y="125934"/>
            <a:ext cx="11985759" cy="6351521"/>
          </a:xfrm>
          <a:prstGeom prst="rect">
            <a:avLst/>
          </a:prstGeom>
        </p:spPr>
      </p:pic>
      <p:pic>
        <p:nvPicPr>
          <p:cNvPr id="10" name="Picture 9" descr="A eagle with wings spread&#10;&#10;Description automatically generated">
            <a:extLst>
              <a:ext uri="{FF2B5EF4-FFF2-40B4-BE49-F238E27FC236}">
                <a16:creationId xmlns:a16="http://schemas.microsoft.com/office/drawing/2014/main" id="{617DE117-58C4-2021-2C30-12EE28345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33" y="6333961"/>
            <a:ext cx="518949" cy="470646"/>
          </a:xfrm>
          <a:prstGeom prst="rect">
            <a:avLst/>
          </a:prstGeom>
        </p:spPr>
      </p:pic>
      <p:sp>
        <p:nvSpPr>
          <p:cNvPr id="11" name="TextBox 10">
            <a:extLst>
              <a:ext uri="{FF2B5EF4-FFF2-40B4-BE49-F238E27FC236}">
                <a16:creationId xmlns:a16="http://schemas.microsoft.com/office/drawing/2014/main" id="{CD2A2AA3-7CB4-7E6F-04E0-F1CAE61AB65B}"/>
              </a:ext>
            </a:extLst>
          </p:cNvPr>
          <p:cNvSpPr txBox="1"/>
          <p:nvPr/>
        </p:nvSpPr>
        <p:spPr>
          <a:xfrm>
            <a:off x="10782379" y="2543868"/>
            <a:ext cx="1606738" cy="261610"/>
          </a:xfrm>
          <a:prstGeom prst="rect">
            <a:avLst/>
          </a:prstGeom>
          <a:noFill/>
        </p:spPr>
        <p:txBody>
          <a:bodyPr wrap="square" rtlCol="0">
            <a:spAutoFit/>
          </a:bodyPr>
          <a:lstStyle/>
          <a:p>
            <a:pPr algn="ctr"/>
            <a:r>
              <a:rPr lang="en-CA" sz="1100" dirty="0"/>
              <a:t>Depth (m)</a:t>
            </a:r>
          </a:p>
        </p:txBody>
      </p:sp>
    </p:spTree>
    <p:extLst>
      <p:ext uri="{BB962C8B-B14F-4D97-AF65-F5344CB8AC3E}">
        <p14:creationId xmlns:p14="http://schemas.microsoft.com/office/powerpoint/2010/main" val="460501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eagle with wings spread&#10;&#10;Description automatically generated">
            <a:extLst>
              <a:ext uri="{FF2B5EF4-FFF2-40B4-BE49-F238E27FC236}">
                <a16:creationId xmlns:a16="http://schemas.microsoft.com/office/drawing/2014/main" id="{5895A0EF-7671-591E-2E48-CD55B8430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pic>
        <p:nvPicPr>
          <p:cNvPr id="2" name="Picture 1">
            <a:extLst>
              <a:ext uri="{FF2B5EF4-FFF2-40B4-BE49-F238E27FC236}">
                <a16:creationId xmlns:a16="http://schemas.microsoft.com/office/drawing/2014/main" id="{6F03D611-CC7E-A3D7-EEA5-08199DBADA7D}"/>
              </a:ext>
            </a:extLst>
          </p:cNvPr>
          <p:cNvPicPr>
            <a:picLocks noChangeAspect="1"/>
          </p:cNvPicPr>
          <p:nvPr/>
        </p:nvPicPr>
        <p:blipFill>
          <a:blip r:embed="rId4"/>
          <a:stretch>
            <a:fillRect/>
          </a:stretch>
        </p:blipFill>
        <p:spPr>
          <a:xfrm>
            <a:off x="176433" y="925351"/>
            <a:ext cx="11820276" cy="5077134"/>
          </a:xfrm>
          <a:prstGeom prst="rect">
            <a:avLst/>
          </a:prstGeom>
        </p:spPr>
      </p:pic>
      <p:sp>
        <p:nvSpPr>
          <p:cNvPr id="4" name="Title 3">
            <a:extLst>
              <a:ext uri="{FF2B5EF4-FFF2-40B4-BE49-F238E27FC236}">
                <a16:creationId xmlns:a16="http://schemas.microsoft.com/office/drawing/2014/main" id="{2A2BB7E8-C31D-79A8-8F7F-FCC620E8A8CD}"/>
              </a:ext>
            </a:extLst>
          </p:cNvPr>
          <p:cNvSpPr>
            <a:spLocks noGrp="1"/>
          </p:cNvSpPr>
          <p:nvPr>
            <p:ph type="title"/>
          </p:nvPr>
        </p:nvSpPr>
        <p:spPr>
          <a:xfrm>
            <a:off x="609600" y="274638"/>
            <a:ext cx="10972800" cy="470023"/>
          </a:xfrm>
        </p:spPr>
        <p:txBody>
          <a:bodyPr>
            <a:normAutofit fontScale="90000"/>
          </a:bodyPr>
          <a:lstStyle/>
          <a:p>
            <a:r>
              <a:rPr lang="en-CA" dirty="0"/>
              <a:t>Anaerobic Biodegradation Parameters</a:t>
            </a:r>
          </a:p>
        </p:txBody>
      </p:sp>
    </p:spTree>
    <p:extLst>
      <p:ext uri="{BB962C8B-B14F-4D97-AF65-F5344CB8AC3E}">
        <p14:creationId xmlns:p14="http://schemas.microsoft.com/office/powerpoint/2010/main" val="360145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6F1-4BE8-BAD8-E68F-6404AF4A1EBB}"/>
              </a:ext>
            </a:extLst>
          </p:cNvPr>
          <p:cNvSpPr>
            <a:spLocks noGrp="1"/>
          </p:cNvSpPr>
          <p:nvPr>
            <p:ph type="title"/>
          </p:nvPr>
        </p:nvSpPr>
        <p:spPr/>
        <p:txBody>
          <a:bodyPr/>
          <a:lstStyle/>
          <a:p>
            <a:r>
              <a:rPr lang="en-CA" dirty="0"/>
              <a:t>Challenges Encountered</a:t>
            </a:r>
          </a:p>
        </p:txBody>
      </p:sp>
      <p:graphicFrame>
        <p:nvGraphicFramePr>
          <p:cNvPr id="4" name="Content Placeholder 3">
            <a:extLst>
              <a:ext uri="{FF2B5EF4-FFF2-40B4-BE49-F238E27FC236}">
                <a16:creationId xmlns:a16="http://schemas.microsoft.com/office/drawing/2014/main" id="{D4B4428D-CC62-B577-FEEB-3B876F3D744A}"/>
              </a:ext>
            </a:extLst>
          </p:cNvPr>
          <p:cNvGraphicFramePr>
            <a:graphicFrameLocks noGrp="1"/>
          </p:cNvGraphicFramePr>
          <p:nvPr>
            <p:ph idx="1"/>
            <p:extLst>
              <p:ext uri="{D42A27DB-BD31-4B8C-83A1-F6EECF244321}">
                <p14:modId xmlns:p14="http://schemas.microsoft.com/office/powerpoint/2010/main" val="2770864456"/>
              </p:ext>
            </p:extLst>
          </p:nvPr>
        </p:nvGraphicFramePr>
        <p:xfrm>
          <a:off x="609600" y="1160206"/>
          <a:ext cx="10953136" cy="5285723"/>
        </p:xfrm>
        <a:graphic>
          <a:graphicData uri="http://schemas.openxmlformats.org/drawingml/2006/table">
            <a:tbl>
              <a:tblPr firstRow="1" bandRow="1">
                <a:tableStyleId>{5C22544A-7EE6-4342-B048-85BDC9FD1C3A}</a:tableStyleId>
              </a:tblPr>
              <a:tblGrid>
                <a:gridCol w="5476568">
                  <a:extLst>
                    <a:ext uri="{9D8B030D-6E8A-4147-A177-3AD203B41FA5}">
                      <a16:colId xmlns:a16="http://schemas.microsoft.com/office/drawing/2014/main" val="120054447"/>
                    </a:ext>
                  </a:extLst>
                </a:gridCol>
                <a:gridCol w="5476568">
                  <a:extLst>
                    <a:ext uri="{9D8B030D-6E8A-4147-A177-3AD203B41FA5}">
                      <a16:colId xmlns:a16="http://schemas.microsoft.com/office/drawing/2014/main" val="682418169"/>
                    </a:ext>
                  </a:extLst>
                </a:gridCol>
              </a:tblGrid>
              <a:tr h="459326">
                <a:tc>
                  <a:txBody>
                    <a:bodyPr/>
                    <a:lstStyle/>
                    <a:p>
                      <a:pPr algn="ctr"/>
                      <a:r>
                        <a:rPr lang="en-CA" dirty="0"/>
                        <a:t>Challenge</a:t>
                      </a:r>
                    </a:p>
                  </a:txBody>
                  <a:tcPr/>
                </a:tc>
                <a:tc>
                  <a:txBody>
                    <a:bodyPr/>
                    <a:lstStyle/>
                    <a:p>
                      <a:pPr algn="ctr"/>
                      <a:r>
                        <a:rPr lang="en-CA" dirty="0"/>
                        <a:t>Action</a:t>
                      </a:r>
                    </a:p>
                  </a:txBody>
                  <a:tcPr/>
                </a:tc>
                <a:extLst>
                  <a:ext uri="{0D108BD9-81ED-4DB2-BD59-A6C34878D82A}">
                    <a16:rowId xmlns:a16="http://schemas.microsoft.com/office/drawing/2014/main" val="1687490624"/>
                  </a:ext>
                </a:extLst>
              </a:tr>
              <a:tr h="10240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Coinciding projects- Lift station build occurring at the same time</a:t>
                      </a:r>
                    </a:p>
                  </a:txBody>
                  <a:tcPr anchor="ctr"/>
                </a:tc>
                <a:tc>
                  <a:txBody>
                    <a:bodyPr/>
                    <a:lstStyle/>
                    <a:p>
                      <a:pPr algn="ctr"/>
                      <a:r>
                        <a:rPr lang="en-CA" sz="2000" dirty="0"/>
                        <a:t>Clear communication between all contractors and stakeholders to move forward with minimal delays</a:t>
                      </a:r>
                    </a:p>
                  </a:txBody>
                  <a:tcPr anchor="ctr"/>
                </a:tc>
                <a:extLst>
                  <a:ext uri="{0D108BD9-81ED-4DB2-BD59-A6C34878D82A}">
                    <a16:rowId xmlns:a16="http://schemas.microsoft.com/office/drawing/2014/main" val="1361721222"/>
                  </a:ext>
                </a:extLst>
              </a:tr>
              <a:tr h="868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Surfacing in some parts of Area B and C.</a:t>
                      </a:r>
                    </a:p>
                  </a:txBody>
                  <a:tcPr anchor="ctr"/>
                </a:tc>
                <a:tc>
                  <a:txBody>
                    <a:bodyPr/>
                    <a:lstStyle/>
                    <a:p>
                      <a:pPr algn="ctr"/>
                      <a:r>
                        <a:rPr lang="en-CA" sz="2000" dirty="0"/>
                        <a:t>Additional injection locations were used. </a:t>
                      </a:r>
                    </a:p>
                  </a:txBody>
                  <a:tcPr anchor="ctr"/>
                </a:tc>
                <a:extLst>
                  <a:ext uri="{0D108BD9-81ED-4DB2-BD59-A6C34878D82A}">
                    <a16:rowId xmlns:a16="http://schemas.microsoft.com/office/drawing/2014/main" val="1741692457"/>
                  </a:ext>
                </a:extLst>
              </a:tr>
              <a:tr h="1623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Sand propped fracture network less effective for permeation injection than expected due some surfacing and a high degree of interconnection.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Amendment injected with fracture injection was increased, particularly for Injection 2.</a:t>
                      </a:r>
                    </a:p>
                  </a:txBody>
                  <a:tcPr anchor="ctr"/>
                </a:tc>
                <a:extLst>
                  <a:ext uri="{0D108BD9-81ED-4DB2-BD59-A6C34878D82A}">
                    <a16:rowId xmlns:a16="http://schemas.microsoft.com/office/drawing/2014/main" val="992741275"/>
                  </a:ext>
                </a:extLst>
              </a:tr>
              <a:tr h="1245846">
                <a:tc>
                  <a:txBody>
                    <a:bodyPr/>
                    <a:lstStyle/>
                    <a:p>
                      <a:pPr algn="ctr"/>
                      <a:r>
                        <a:rPr lang="en-CA" sz="2000" dirty="0"/>
                        <a:t>Unmarked, difficult to locate, and conflicting As Builts resulted in encountering unexpected utilities. </a:t>
                      </a:r>
                    </a:p>
                  </a:txBody>
                  <a:tcPr anchor="ctr"/>
                </a:tc>
                <a:tc>
                  <a:txBody>
                    <a:bodyPr/>
                    <a:lstStyle/>
                    <a:p>
                      <a:pPr algn="ctr"/>
                      <a:r>
                        <a:rPr lang="en-CA" sz="2000" dirty="0"/>
                        <a:t>Injection 3 adjusted to accommodate  amendment mass not used in Injection 2 and remaining mass of PTS used to treat open excavation.</a:t>
                      </a:r>
                    </a:p>
                  </a:txBody>
                  <a:tcPr anchor="ctr"/>
                </a:tc>
                <a:extLst>
                  <a:ext uri="{0D108BD9-81ED-4DB2-BD59-A6C34878D82A}">
                    <a16:rowId xmlns:a16="http://schemas.microsoft.com/office/drawing/2014/main" val="4131231551"/>
                  </a:ext>
                </a:extLst>
              </a:tr>
            </a:tbl>
          </a:graphicData>
        </a:graphic>
      </p:graphicFrame>
    </p:spTree>
    <p:extLst>
      <p:ext uri="{BB962C8B-B14F-4D97-AF65-F5344CB8AC3E}">
        <p14:creationId xmlns:p14="http://schemas.microsoft.com/office/powerpoint/2010/main" val="351112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Conclusion</a:t>
            </a:r>
          </a:p>
        </p:txBody>
      </p:sp>
      <p:sp>
        <p:nvSpPr>
          <p:cNvPr id="3" name="Content Placeholder 2"/>
          <p:cNvSpPr>
            <a:spLocks noGrp="1"/>
          </p:cNvSpPr>
          <p:nvPr>
            <p:ph idx="1"/>
          </p:nvPr>
        </p:nvSpPr>
        <p:spPr>
          <a:xfrm>
            <a:off x="877077" y="1274816"/>
            <a:ext cx="10898155" cy="5040560"/>
          </a:xfrm>
        </p:spPr>
        <p:txBody>
          <a:bodyPr>
            <a:noAutofit/>
          </a:bodyPr>
          <a:lstStyle/>
          <a:p>
            <a:pPr>
              <a:spcAft>
                <a:spcPts val="600"/>
              </a:spcAft>
            </a:pPr>
            <a:r>
              <a:rPr lang="en-CA" dirty="0"/>
              <a:t>Collaboration is ”KEY” for projects with multiple stakeholders</a:t>
            </a:r>
          </a:p>
          <a:p>
            <a:pPr lvl="1">
              <a:spcAft>
                <a:spcPts val="600"/>
              </a:spcAft>
            </a:pPr>
            <a:r>
              <a:rPr lang="en-CA" dirty="0"/>
              <a:t>Clear and consistent communication important when project adjustments need to be made</a:t>
            </a:r>
          </a:p>
          <a:p>
            <a:pPr lvl="1">
              <a:spcAft>
                <a:spcPts val="600"/>
              </a:spcAft>
            </a:pPr>
            <a:endParaRPr lang="en-CA" dirty="0"/>
          </a:p>
          <a:p>
            <a:pPr>
              <a:spcAft>
                <a:spcPts val="600"/>
              </a:spcAft>
            </a:pPr>
            <a:r>
              <a:rPr lang="en-CA" dirty="0"/>
              <a:t>Injection services benefited from local engagement</a:t>
            </a:r>
          </a:p>
          <a:p>
            <a:pPr>
              <a:spcAft>
                <a:spcPts val="600"/>
              </a:spcAft>
            </a:pPr>
            <a:endParaRPr lang="en-CA" dirty="0"/>
          </a:p>
          <a:p>
            <a:pPr>
              <a:spcAft>
                <a:spcPts val="600"/>
              </a:spcAft>
            </a:pPr>
            <a:r>
              <a:rPr lang="en-CA" dirty="0"/>
              <a:t>Multi-discipline approach to reach remediation and risk management goals</a:t>
            </a:r>
          </a:p>
        </p:txBody>
      </p:sp>
      <p:pic>
        <p:nvPicPr>
          <p:cNvPr id="4" name="Picture 3" descr="A eagle with wings spread&#10;&#10;Description automatically generated">
            <a:extLst>
              <a:ext uri="{FF2B5EF4-FFF2-40B4-BE49-F238E27FC236}">
                <a16:creationId xmlns:a16="http://schemas.microsoft.com/office/drawing/2014/main" id="{6A3D7E23-18C0-D2DF-1B9B-A46638C87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1632817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FC7B-057B-D373-17E1-45F0FD7D115B}"/>
              </a:ext>
            </a:extLst>
          </p:cNvPr>
          <p:cNvSpPr>
            <a:spLocks noGrp="1"/>
          </p:cNvSpPr>
          <p:nvPr>
            <p:ph type="title"/>
          </p:nvPr>
        </p:nvSpPr>
        <p:spPr>
          <a:xfrm>
            <a:off x="609599" y="-205653"/>
            <a:ext cx="10972800" cy="1143000"/>
          </a:xfrm>
        </p:spPr>
        <p:txBody>
          <a:bodyPr/>
          <a:lstStyle/>
          <a:p>
            <a:r>
              <a:rPr lang="en-CA" dirty="0"/>
              <a:t>Image of Area</a:t>
            </a:r>
          </a:p>
        </p:txBody>
      </p:sp>
      <p:pic>
        <p:nvPicPr>
          <p:cNvPr id="5" name="Content Placeholder 4" descr="An aerial view of a town&#10;&#10;Description automatically generated">
            <a:extLst>
              <a:ext uri="{FF2B5EF4-FFF2-40B4-BE49-F238E27FC236}">
                <a16:creationId xmlns:a16="http://schemas.microsoft.com/office/drawing/2014/main" id="{C45039FD-141A-11A3-7623-6EB427A9BC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92" y="674255"/>
            <a:ext cx="11926813" cy="5656233"/>
          </a:xfrm>
        </p:spPr>
      </p:pic>
      <p:sp>
        <p:nvSpPr>
          <p:cNvPr id="6" name="Rectangle 5">
            <a:extLst>
              <a:ext uri="{FF2B5EF4-FFF2-40B4-BE49-F238E27FC236}">
                <a16:creationId xmlns:a16="http://schemas.microsoft.com/office/drawing/2014/main" id="{630AA6B1-776A-9AA9-F1B8-1CE2C0F8203B}"/>
              </a:ext>
            </a:extLst>
          </p:cNvPr>
          <p:cNvSpPr/>
          <p:nvPr/>
        </p:nvSpPr>
        <p:spPr>
          <a:xfrm>
            <a:off x="6294120" y="4076700"/>
            <a:ext cx="2049780" cy="891540"/>
          </a:xfrm>
          <a:prstGeom prst="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Arrow: Right 6">
            <a:extLst>
              <a:ext uri="{FF2B5EF4-FFF2-40B4-BE49-F238E27FC236}">
                <a16:creationId xmlns:a16="http://schemas.microsoft.com/office/drawing/2014/main" id="{81E3EF16-4EFC-5470-0044-8C8955DC73FD}"/>
              </a:ext>
            </a:extLst>
          </p:cNvPr>
          <p:cNvSpPr/>
          <p:nvPr/>
        </p:nvSpPr>
        <p:spPr>
          <a:xfrm rot="1954683" flipH="1" flipV="1">
            <a:off x="8390965" y="4787153"/>
            <a:ext cx="794871" cy="561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descr="A eagle with wings spread&#10;&#10;Description automatically generated">
            <a:extLst>
              <a:ext uri="{FF2B5EF4-FFF2-40B4-BE49-F238E27FC236}">
                <a16:creationId xmlns:a16="http://schemas.microsoft.com/office/drawing/2014/main" id="{E78BEA5C-4E65-EBCB-9C47-9B731DD03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2" y="6020414"/>
            <a:ext cx="866333" cy="785696"/>
          </a:xfrm>
          <a:prstGeom prst="rect">
            <a:avLst/>
          </a:prstGeom>
        </p:spPr>
      </p:pic>
    </p:spTree>
    <p:extLst>
      <p:ext uri="{BB962C8B-B14F-4D97-AF65-F5344CB8AC3E}">
        <p14:creationId xmlns:p14="http://schemas.microsoft.com/office/powerpoint/2010/main" val="3427155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F0D5-3F13-F3BF-64D7-AA4EE18B7636}"/>
              </a:ext>
            </a:extLst>
          </p:cNvPr>
          <p:cNvSpPr>
            <a:spLocks noGrp="1"/>
          </p:cNvSpPr>
          <p:nvPr>
            <p:ph type="title"/>
          </p:nvPr>
        </p:nvSpPr>
        <p:spPr/>
        <p:txBody>
          <a:bodyPr/>
          <a:lstStyle/>
          <a:p>
            <a:r>
              <a:rPr lang="en-CA" dirty="0"/>
              <a:t>Thank you to all partners!!</a:t>
            </a:r>
          </a:p>
        </p:txBody>
      </p:sp>
      <p:pic>
        <p:nvPicPr>
          <p:cNvPr id="5" name="Picture 4" descr="A eagle with wings spread&#10;&#10;Description automatically generated">
            <a:extLst>
              <a:ext uri="{FF2B5EF4-FFF2-40B4-BE49-F238E27FC236}">
                <a16:creationId xmlns:a16="http://schemas.microsoft.com/office/drawing/2014/main" id="{A0899B12-6F35-62FC-1642-A07C49361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693" y="2442075"/>
            <a:ext cx="2326334" cy="2109802"/>
          </a:xfrm>
          <a:prstGeom prst="rect">
            <a:avLst/>
          </a:prstGeom>
        </p:spPr>
      </p:pic>
      <p:sp>
        <p:nvSpPr>
          <p:cNvPr id="7" name="TextBox 6">
            <a:extLst>
              <a:ext uri="{FF2B5EF4-FFF2-40B4-BE49-F238E27FC236}">
                <a16:creationId xmlns:a16="http://schemas.microsoft.com/office/drawing/2014/main" id="{315A45B8-43E7-D298-0847-3A40558351C3}"/>
              </a:ext>
            </a:extLst>
          </p:cNvPr>
          <p:cNvSpPr txBox="1"/>
          <p:nvPr/>
        </p:nvSpPr>
        <p:spPr>
          <a:xfrm>
            <a:off x="5170468" y="4607235"/>
            <a:ext cx="1884784" cy="369332"/>
          </a:xfrm>
          <a:prstGeom prst="rect">
            <a:avLst/>
          </a:prstGeom>
          <a:noFill/>
        </p:spPr>
        <p:txBody>
          <a:bodyPr wrap="square" rtlCol="0">
            <a:spAutoFit/>
          </a:bodyPr>
          <a:lstStyle/>
          <a:p>
            <a:r>
              <a:rPr lang="en-CA" b="1" dirty="0"/>
              <a:t>Denise Hourd</a:t>
            </a:r>
          </a:p>
        </p:txBody>
      </p:sp>
      <p:pic>
        <p:nvPicPr>
          <p:cNvPr id="9" name="Picture 8" descr="A white design on a yellow and blue background&#10;&#10;Description automatically generated">
            <a:extLst>
              <a:ext uri="{FF2B5EF4-FFF2-40B4-BE49-F238E27FC236}">
                <a16:creationId xmlns:a16="http://schemas.microsoft.com/office/drawing/2014/main" id="{4B3A2272-BAF2-4A02-DA95-6A2A6C4EA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21" y="1791485"/>
            <a:ext cx="3031984" cy="1705491"/>
          </a:xfrm>
          <a:prstGeom prst="rect">
            <a:avLst/>
          </a:prstGeom>
        </p:spPr>
      </p:pic>
      <p:sp>
        <p:nvSpPr>
          <p:cNvPr id="10" name="TextBox 9">
            <a:extLst>
              <a:ext uri="{FF2B5EF4-FFF2-40B4-BE49-F238E27FC236}">
                <a16:creationId xmlns:a16="http://schemas.microsoft.com/office/drawing/2014/main" id="{2A312254-9282-6B02-760B-C4F322364609}"/>
              </a:ext>
            </a:extLst>
          </p:cNvPr>
          <p:cNvSpPr txBox="1"/>
          <p:nvPr/>
        </p:nvSpPr>
        <p:spPr>
          <a:xfrm>
            <a:off x="1246656" y="3544792"/>
            <a:ext cx="2531706" cy="369332"/>
          </a:xfrm>
          <a:prstGeom prst="rect">
            <a:avLst/>
          </a:prstGeom>
          <a:noFill/>
        </p:spPr>
        <p:txBody>
          <a:bodyPr wrap="square" rtlCol="0">
            <a:spAutoFit/>
          </a:bodyPr>
          <a:lstStyle/>
          <a:p>
            <a:r>
              <a:rPr lang="en-CA" b="1" dirty="0"/>
              <a:t>Merissa Knapton</a:t>
            </a:r>
          </a:p>
        </p:txBody>
      </p:sp>
      <p:pic>
        <p:nvPicPr>
          <p:cNvPr id="13" name="Picture 12" descr="A eagle with wings spread&#10;&#10;Description automatically generated">
            <a:extLst>
              <a:ext uri="{FF2B5EF4-FFF2-40B4-BE49-F238E27FC236}">
                <a16:creationId xmlns:a16="http://schemas.microsoft.com/office/drawing/2014/main" id="{D4DDA656-73AB-6CA6-C270-0FD85E0DA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pic>
        <p:nvPicPr>
          <p:cNvPr id="4" name="Picture 3" descr="A green text on a white background&#10;&#10;Description automatically generated">
            <a:extLst>
              <a:ext uri="{FF2B5EF4-FFF2-40B4-BE49-F238E27FC236}">
                <a16:creationId xmlns:a16="http://schemas.microsoft.com/office/drawing/2014/main" id="{A77F3C05-C2C3-96C7-C4EB-BFE4A5342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21" y="4620011"/>
            <a:ext cx="3230776" cy="1042442"/>
          </a:xfrm>
          <a:prstGeom prst="rect">
            <a:avLst/>
          </a:prstGeom>
        </p:spPr>
      </p:pic>
      <p:pic>
        <p:nvPicPr>
          <p:cNvPr id="8" name="Picture 7" descr="A blue heart with white letters and a logo&#10;&#10;Description automatically generated">
            <a:extLst>
              <a:ext uri="{FF2B5EF4-FFF2-40B4-BE49-F238E27FC236}">
                <a16:creationId xmlns:a16="http://schemas.microsoft.com/office/drawing/2014/main" id="{85F82B7C-0C7F-7ED3-5184-E357420A5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963" y="1748907"/>
            <a:ext cx="4453679" cy="1748069"/>
          </a:xfrm>
          <a:prstGeom prst="rect">
            <a:avLst/>
          </a:prstGeom>
        </p:spPr>
      </p:pic>
      <p:sp>
        <p:nvSpPr>
          <p:cNvPr id="11" name="TextBox 10">
            <a:extLst>
              <a:ext uri="{FF2B5EF4-FFF2-40B4-BE49-F238E27FC236}">
                <a16:creationId xmlns:a16="http://schemas.microsoft.com/office/drawing/2014/main" id="{CA4B0138-4068-9FCF-3D69-4E034C15D3C0}"/>
              </a:ext>
            </a:extLst>
          </p:cNvPr>
          <p:cNvSpPr txBox="1"/>
          <p:nvPr/>
        </p:nvSpPr>
        <p:spPr>
          <a:xfrm>
            <a:off x="8988304" y="3716999"/>
            <a:ext cx="2531706" cy="369332"/>
          </a:xfrm>
          <a:prstGeom prst="rect">
            <a:avLst/>
          </a:prstGeom>
          <a:noFill/>
        </p:spPr>
        <p:txBody>
          <a:bodyPr wrap="square" rtlCol="0">
            <a:spAutoFit/>
          </a:bodyPr>
          <a:lstStyle/>
          <a:p>
            <a:r>
              <a:rPr lang="en-CA" b="1" dirty="0"/>
              <a:t>Brent Schmidt</a:t>
            </a:r>
          </a:p>
        </p:txBody>
      </p:sp>
      <p:sp>
        <p:nvSpPr>
          <p:cNvPr id="12" name="TextBox 11">
            <a:extLst>
              <a:ext uri="{FF2B5EF4-FFF2-40B4-BE49-F238E27FC236}">
                <a16:creationId xmlns:a16="http://schemas.microsoft.com/office/drawing/2014/main" id="{A8925B44-3FC4-CC53-733C-28D408448982}"/>
              </a:ext>
            </a:extLst>
          </p:cNvPr>
          <p:cNvSpPr txBox="1"/>
          <p:nvPr/>
        </p:nvSpPr>
        <p:spPr>
          <a:xfrm>
            <a:off x="8667948" y="4956566"/>
            <a:ext cx="2766669" cy="1107996"/>
          </a:xfrm>
          <a:prstGeom prst="rect">
            <a:avLst/>
          </a:prstGeom>
          <a:noFill/>
        </p:spPr>
        <p:txBody>
          <a:bodyPr wrap="square" rtlCol="0">
            <a:spAutoFit/>
          </a:bodyPr>
          <a:lstStyle/>
          <a:p>
            <a:pPr algn="ctr"/>
            <a:r>
              <a:rPr lang="en-CA" sz="2400" dirty="0"/>
              <a:t>Bosgoed Project Consultants</a:t>
            </a:r>
            <a:endParaRPr lang="en-CA" dirty="0"/>
          </a:p>
          <a:p>
            <a:pPr algn="ctr"/>
            <a:r>
              <a:rPr lang="en-CA" b="1" dirty="0"/>
              <a:t>Gary Bosgoed</a:t>
            </a:r>
          </a:p>
        </p:txBody>
      </p:sp>
      <p:sp>
        <p:nvSpPr>
          <p:cNvPr id="14" name="TextBox 13">
            <a:extLst>
              <a:ext uri="{FF2B5EF4-FFF2-40B4-BE49-F238E27FC236}">
                <a16:creationId xmlns:a16="http://schemas.microsoft.com/office/drawing/2014/main" id="{0F057C4F-A9DB-0D42-AA15-F1415E18958C}"/>
              </a:ext>
            </a:extLst>
          </p:cNvPr>
          <p:cNvSpPr txBox="1"/>
          <p:nvPr/>
        </p:nvSpPr>
        <p:spPr>
          <a:xfrm>
            <a:off x="1570117" y="5662453"/>
            <a:ext cx="1884784" cy="369332"/>
          </a:xfrm>
          <a:prstGeom prst="rect">
            <a:avLst/>
          </a:prstGeom>
          <a:noFill/>
        </p:spPr>
        <p:txBody>
          <a:bodyPr wrap="square" rtlCol="0">
            <a:spAutoFit/>
          </a:bodyPr>
          <a:lstStyle/>
          <a:p>
            <a:r>
              <a:rPr lang="en-CA" b="1" dirty="0"/>
              <a:t>John Tucker</a:t>
            </a:r>
          </a:p>
        </p:txBody>
      </p:sp>
    </p:spTree>
    <p:extLst>
      <p:ext uri="{BB962C8B-B14F-4D97-AF65-F5344CB8AC3E}">
        <p14:creationId xmlns:p14="http://schemas.microsoft.com/office/powerpoint/2010/main" val="311183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10972800" cy="1143000"/>
          </a:xfrm>
        </p:spPr>
        <p:txBody>
          <a:bodyPr>
            <a:normAutofit/>
          </a:bodyPr>
          <a:lstStyle/>
          <a:p>
            <a:r>
              <a:rPr lang="en-CA" dirty="0"/>
              <a:t>Questions??</a:t>
            </a:r>
          </a:p>
        </p:txBody>
      </p:sp>
      <p:sp>
        <p:nvSpPr>
          <p:cNvPr id="6" name="TextBox 5">
            <a:extLst>
              <a:ext uri="{FF2B5EF4-FFF2-40B4-BE49-F238E27FC236}">
                <a16:creationId xmlns:a16="http://schemas.microsoft.com/office/drawing/2014/main" id="{3CAB9529-63BA-4946-09A5-F47B8204C339}"/>
              </a:ext>
            </a:extLst>
          </p:cNvPr>
          <p:cNvSpPr txBox="1"/>
          <p:nvPr/>
        </p:nvSpPr>
        <p:spPr>
          <a:xfrm>
            <a:off x="824948" y="4174435"/>
            <a:ext cx="8598452" cy="1200329"/>
          </a:xfrm>
          <a:prstGeom prst="rect">
            <a:avLst/>
          </a:prstGeom>
          <a:noFill/>
        </p:spPr>
        <p:txBody>
          <a:bodyPr wrap="square" rtlCol="0">
            <a:spAutoFit/>
          </a:bodyPr>
          <a:lstStyle/>
          <a:p>
            <a:r>
              <a:rPr lang="en-US" dirty="0"/>
              <a:t>Contact information:</a:t>
            </a:r>
          </a:p>
          <a:p>
            <a:r>
              <a:rPr lang="en-US" dirty="0"/>
              <a:t>Denise Hourd- Kehewin Cree Nation – denise@kehewin.ca</a:t>
            </a:r>
          </a:p>
          <a:p>
            <a:r>
              <a:rPr lang="en-US" dirty="0"/>
              <a:t>Gord Guest- Geo Tactical Remediation – gguest@geotactical.ca</a:t>
            </a:r>
          </a:p>
          <a:p>
            <a:r>
              <a:rPr lang="en-US" dirty="0"/>
              <a:t>Brent Schmidt- AE – schmidtb@ae.ca </a:t>
            </a:r>
          </a:p>
        </p:txBody>
      </p:sp>
      <p:pic>
        <p:nvPicPr>
          <p:cNvPr id="3" name="Picture 2" descr="A eagle with wings spread&#10;&#10;Description automatically generated">
            <a:extLst>
              <a:ext uri="{FF2B5EF4-FFF2-40B4-BE49-F238E27FC236}">
                <a16:creationId xmlns:a16="http://schemas.microsoft.com/office/drawing/2014/main" id="{C90C4399-6BA4-A193-2653-102B5F165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1993862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655C-C7A1-9FDF-E7C7-3FA906501303}"/>
              </a:ext>
            </a:extLst>
          </p:cNvPr>
          <p:cNvSpPr>
            <a:spLocks noGrp="1"/>
          </p:cNvSpPr>
          <p:nvPr>
            <p:ph type="title"/>
          </p:nvPr>
        </p:nvSpPr>
        <p:spPr/>
        <p:txBody>
          <a:bodyPr>
            <a:normAutofit/>
          </a:bodyPr>
          <a:lstStyle/>
          <a:p>
            <a:r>
              <a:rPr lang="en-US" dirty="0"/>
              <a:t>Environmental Work</a:t>
            </a:r>
          </a:p>
        </p:txBody>
      </p:sp>
      <p:sp>
        <p:nvSpPr>
          <p:cNvPr id="3" name="Content Placeholder 2">
            <a:extLst>
              <a:ext uri="{FF2B5EF4-FFF2-40B4-BE49-F238E27FC236}">
                <a16:creationId xmlns:a16="http://schemas.microsoft.com/office/drawing/2014/main" id="{9AB3B9F0-9E0F-ADA7-9D16-C91DAD87A2B5}"/>
              </a:ext>
            </a:extLst>
          </p:cNvPr>
          <p:cNvSpPr>
            <a:spLocks noGrp="1"/>
          </p:cNvSpPr>
          <p:nvPr>
            <p:ph idx="1"/>
          </p:nvPr>
        </p:nvSpPr>
        <p:spPr/>
        <p:txBody>
          <a:bodyPr>
            <a:normAutofit/>
          </a:bodyPr>
          <a:lstStyle/>
          <a:p>
            <a:r>
              <a:rPr lang="en-US" sz="2400" dirty="0">
                <a:ea typeface="Calibri" panose="020F0502020204030204" pitchFamily="34" charset="0"/>
                <a:cs typeface="Times New Roman" panose="02020603050405020304" pitchFamily="18" charset="0"/>
              </a:rPr>
              <a:t>UST’</a:t>
            </a:r>
            <a:r>
              <a:rPr lang="en-US" sz="2400" dirty="0">
                <a:effectLst/>
                <a:ea typeface="Calibri" panose="020F0502020204030204" pitchFamily="34" charset="0"/>
                <a:cs typeface="Times New Roman" panose="02020603050405020304" pitchFamily="18" charset="0"/>
              </a:rPr>
              <a:t>s had been installed in early 1990s</a:t>
            </a:r>
          </a:p>
          <a:p>
            <a:endParaRPr lang="en-US" sz="2400" dirty="0">
              <a:effectLst/>
              <a:ea typeface="Calibri" panose="020F0502020204030204" pitchFamily="34" charset="0"/>
              <a:cs typeface="Times New Roman" panose="02020603050405020304" pitchFamily="18" charset="0"/>
            </a:endParaRPr>
          </a:p>
          <a:p>
            <a:r>
              <a:rPr lang="en-US" sz="2400" dirty="0">
                <a:effectLst/>
                <a:ea typeface="Calibri" panose="020F0502020204030204" pitchFamily="34" charset="0"/>
                <a:cs typeface="Times New Roman" panose="02020603050405020304" pitchFamily="18" charset="0"/>
              </a:rPr>
              <a:t>Phase II ESA conducted after tank removal.</a:t>
            </a:r>
          </a:p>
          <a:p>
            <a:pPr lvl="1"/>
            <a:r>
              <a:rPr lang="en-US" sz="2000" dirty="0">
                <a:ea typeface="Calibri" panose="020F0502020204030204" pitchFamily="34" charset="0"/>
                <a:cs typeface="Times New Roman" panose="02020603050405020304" pitchFamily="18" charset="0"/>
              </a:rPr>
              <a:t>Tanks were pulled and 2 monitoring wells were installed in 2017</a:t>
            </a:r>
          </a:p>
          <a:p>
            <a:pPr lvl="1"/>
            <a:r>
              <a:rPr lang="en-US" sz="2000" dirty="0">
                <a:effectLst/>
                <a:ea typeface="Calibri" panose="020F0502020204030204" pitchFamily="34" charset="0"/>
                <a:cs typeface="Times New Roman" panose="02020603050405020304" pitchFamily="18" charset="0"/>
              </a:rPr>
              <a:t>Detailed </a:t>
            </a:r>
            <a:r>
              <a:rPr lang="en-US" sz="2000" dirty="0">
                <a:ea typeface="Calibri" panose="020F0502020204030204" pitchFamily="34" charset="0"/>
                <a:cs typeface="Times New Roman" panose="02020603050405020304" pitchFamily="18" charset="0"/>
              </a:rPr>
              <a:t>Phase II  performed in 2020 and elevated LNAPL free phase found elevating site priority under FCSAP</a:t>
            </a:r>
            <a:endParaRPr lang="en-US" sz="2000" dirty="0">
              <a:effectLst/>
              <a:ea typeface="Calibri" panose="020F0502020204030204" pitchFamily="34" charset="0"/>
              <a:cs typeface="Times New Roman" panose="02020603050405020304" pitchFamily="18" charset="0"/>
            </a:endParaRPr>
          </a:p>
          <a:p>
            <a:pPr lvl="1"/>
            <a:endParaRPr lang="en-US" sz="2000" dirty="0">
              <a:effectLst/>
              <a:ea typeface="Calibri" panose="020F0502020204030204" pitchFamily="34" charset="0"/>
              <a:cs typeface="Times New Roman" panose="02020603050405020304" pitchFamily="18" charset="0"/>
            </a:endParaRPr>
          </a:p>
          <a:p>
            <a:r>
              <a:rPr lang="en-US" sz="2400" dirty="0">
                <a:effectLst/>
                <a:ea typeface="Calibri" panose="020F0502020204030204" pitchFamily="34" charset="0"/>
                <a:cs typeface="Times New Roman" panose="02020603050405020304" pitchFamily="18" charset="0"/>
              </a:rPr>
              <a:t>Hydrocarbon impacts were found in the soil and weathered bedrock</a:t>
            </a:r>
            <a:r>
              <a:rPr lang="en-US" sz="2400" dirty="0">
                <a:ea typeface="Calibri" panose="020F0502020204030204" pitchFamily="34" charset="0"/>
                <a:cs typeface="Times New Roman" panose="02020603050405020304" pitchFamily="18" charset="0"/>
              </a:rPr>
              <a:t>:</a:t>
            </a:r>
          </a:p>
          <a:p>
            <a:pPr lvl="1"/>
            <a:r>
              <a:rPr lang="en-US" sz="2000" dirty="0">
                <a:effectLst/>
                <a:ea typeface="Calibri" panose="020F0502020204030204" pitchFamily="34" charset="0"/>
                <a:cs typeface="Times New Roman" panose="02020603050405020304" pitchFamily="18" charset="0"/>
              </a:rPr>
              <a:t>BTEX’s, PHC’s and naphthalene were detected at concentrations above reference guidelines.</a:t>
            </a:r>
            <a:endParaRPr lang="en-CA" sz="2000" dirty="0">
              <a:effectLst/>
              <a:ea typeface="Calibri" panose="020F0502020204030204" pitchFamily="34" charset="0"/>
              <a:cs typeface="Times New Roman" panose="02020603050405020304" pitchFamily="18" charset="0"/>
            </a:endParaRPr>
          </a:p>
          <a:p>
            <a:endParaRPr lang="en-US" dirty="0"/>
          </a:p>
        </p:txBody>
      </p:sp>
      <p:pic>
        <p:nvPicPr>
          <p:cNvPr id="5" name="Picture 4" descr="A eagle with wings spread&#10;&#10;Description automatically generated">
            <a:extLst>
              <a:ext uri="{FF2B5EF4-FFF2-40B4-BE49-F238E27FC236}">
                <a16:creationId xmlns:a16="http://schemas.microsoft.com/office/drawing/2014/main" id="{E8B8C627-8A60-25F0-E9A4-85A680CCA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184003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655C-C7A1-9FDF-E7C7-3FA906501303}"/>
              </a:ext>
            </a:extLst>
          </p:cNvPr>
          <p:cNvSpPr>
            <a:spLocks noGrp="1"/>
          </p:cNvSpPr>
          <p:nvPr>
            <p:ph type="title"/>
          </p:nvPr>
        </p:nvSpPr>
        <p:spPr/>
        <p:txBody>
          <a:bodyPr>
            <a:normAutofit/>
          </a:bodyPr>
          <a:lstStyle/>
          <a:p>
            <a:r>
              <a:rPr lang="en-US" dirty="0"/>
              <a:t>Project Objective</a:t>
            </a:r>
          </a:p>
        </p:txBody>
      </p:sp>
      <p:sp>
        <p:nvSpPr>
          <p:cNvPr id="3" name="Content Placeholder 2">
            <a:extLst>
              <a:ext uri="{FF2B5EF4-FFF2-40B4-BE49-F238E27FC236}">
                <a16:creationId xmlns:a16="http://schemas.microsoft.com/office/drawing/2014/main" id="{9AB3B9F0-9E0F-ADA7-9D16-C91DAD87A2B5}"/>
              </a:ext>
            </a:extLst>
          </p:cNvPr>
          <p:cNvSpPr>
            <a:spLocks noGrp="1"/>
          </p:cNvSpPr>
          <p:nvPr>
            <p:ph idx="1"/>
          </p:nvPr>
        </p:nvSpPr>
        <p:spPr>
          <a:xfrm>
            <a:off x="609600" y="2544098"/>
            <a:ext cx="10972800" cy="3458387"/>
          </a:xfrm>
        </p:spPr>
        <p:txBody>
          <a:bodyPr>
            <a:normAutofit/>
          </a:bodyPr>
          <a:lstStyle/>
          <a:p>
            <a:pPr>
              <a:lnSpc>
                <a:spcPct val="107000"/>
              </a:lnSpc>
              <a:spcAft>
                <a:spcPts val="800"/>
              </a:spcAft>
            </a:pPr>
            <a:r>
              <a:rPr lang="en-US" sz="2400" dirty="0">
                <a:ea typeface="Calibri" panose="020F0502020204030204" pitchFamily="34" charset="0"/>
                <a:cs typeface="Times New Roman" panose="02020603050405020304" pitchFamily="18" charset="0"/>
              </a:rPr>
              <a:t>M</a:t>
            </a:r>
            <a:r>
              <a:rPr lang="en-US" sz="2400" dirty="0">
                <a:effectLst/>
                <a:ea typeface="Calibri" panose="020F0502020204030204" pitchFamily="34" charset="0"/>
                <a:cs typeface="Times New Roman" panose="02020603050405020304" pitchFamily="18" charset="0"/>
              </a:rPr>
              <a:t>ain site objective for project was to advance the site in the Federal Contaminated Sites Action Plan:</a:t>
            </a:r>
          </a:p>
          <a:p>
            <a:pPr lvl="1">
              <a:lnSpc>
                <a:spcPct val="107000"/>
              </a:lnSpc>
              <a:spcAft>
                <a:spcPts val="800"/>
              </a:spcAft>
            </a:pPr>
            <a:r>
              <a:rPr lang="en-US" sz="2000" dirty="0">
                <a:effectLst/>
                <a:ea typeface="Calibri" panose="020F0502020204030204" pitchFamily="34" charset="0"/>
                <a:cs typeface="Times New Roman" panose="02020603050405020304" pitchFamily="18" charset="0"/>
              </a:rPr>
              <a:t>Remediation of site to functional land use</a:t>
            </a:r>
          </a:p>
          <a:p>
            <a:pPr lvl="1">
              <a:lnSpc>
                <a:spcPct val="107000"/>
              </a:lnSpc>
              <a:spcAft>
                <a:spcPts val="800"/>
              </a:spcAft>
            </a:pPr>
            <a:r>
              <a:rPr lang="en-CA" sz="2000" dirty="0">
                <a:effectLst/>
                <a:ea typeface="Calibri" panose="020F0502020204030204" pitchFamily="34" charset="0"/>
                <a:cs typeface="Times New Roman" panose="02020603050405020304" pitchFamily="18" charset="0"/>
              </a:rPr>
              <a:t>Source removal and subsequent risk management</a:t>
            </a:r>
          </a:p>
        </p:txBody>
      </p:sp>
      <p:pic>
        <p:nvPicPr>
          <p:cNvPr id="4" name="Picture 3" descr="A eagle with wings spread&#10;&#10;Description automatically generated">
            <a:extLst>
              <a:ext uri="{FF2B5EF4-FFF2-40B4-BE49-F238E27FC236}">
                <a16:creationId xmlns:a16="http://schemas.microsoft.com/office/drawing/2014/main" id="{873B7BB5-42A2-4F4B-2ABA-F2F16D4F1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4238145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Geo Tactical Remediation Ltd.</a:t>
            </a:r>
          </a:p>
        </p:txBody>
      </p:sp>
      <p:sp>
        <p:nvSpPr>
          <p:cNvPr id="3" name="Content Placeholder 2"/>
          <p:cNvSpPr>
            <a:spLocks noGrp="1"/>
          </p:cNvSpPr>
          <p:nvPr>
            <p:ph sz="half" idx="1"/>
          </p:nvPr>
        </p:nvSpPr>
        <p:spPr>
          <a:xfrm>
            <a:off x="490052" y="2057398"/>
            <a:ext cx="5384800" cy="4525963"/>
          </a:xfrm>
        </p:spPr>
        <p:txBody>
          <a:bodyPr/>
          <a:lstStyle/>
          <a:p>
            <a:pPr>
              <a:spcAft>
                <a:spcPts val="600"/>
              </a:spcAft>
            </a:pPr>
            <a:r>
              <a:rPr lang="en-CA" dirty="0"/>
              <a:t>Environmental service company </a:t>
            </a:r>
          </a:p>
          <a:p>
            <a:pPr lvl="1">
              <a:spcAft>
                <a:spcPts val="600"/>
              </a:spcAft>
            </a:pPr>
            <a:r>
              <a:rPr lang="en-CA" dirty="0"/>
              <a:t>Speciality: In-situ injection remediation</a:t>
            </a:r>
          </a:p>
          <a:p>
            <a:pPr>
              <a:spcAft>
                <a:spcPts val="600"/>
              </a:spcAft>
            </a:pPr>
            <a:r>
              <a:rPr lang="en-CA" dirty="0"/>
              <a:t>Based in Calgary, AB</a:t>
            </a:r>
          </a:p>
          <a:p>
            <a:pPr>
              <a:spcAft>
                <a:spcPts val="600"/>
              </a:spcAft>
            </a:pPr>
            <a:r>
              <a:rPr lang="en-CA" dirty="0"/>
              <a:t>Service backed by science</a:t>
            </a:r>
          </a:p>
        </p:txBody>
      </p:sp>
      <p:sp>
        <p:nvSpPr>
          <p:cNvPr id="6" name="Content Placeholder 5">
            <a:extLst>
              <a:ext uri="{FF2B5EF4-FFF2-40B4-BE49-F238E27FC236}">
                <a16:creationId xmlns:a16="http://schemas.microsoft.com/office/drawing/2014/main" id="{D3198532-940C-4121-82A6-CDBEACFD8E7B}"/>
              </a:ext>
            </a:extLst>
          </p:cNvPr>
          <p:cNvSpPr>
            <a:spLocks noGrp="1"/>
          </p:cNvSpPr>
          <p:nvPr>
            <p:ph sz="half" idx="2"/>
          </p:nvPr>
        </p:nvSpPr>
        <p:spPr>
          <a:xfrm>
            <a:off x="6197600" y="2057399"/>
            <a:ext cx="5384800" cy="4525963"/>
          </a:xfrm>
        </p:spPr>
        <p:txBody>
          <a:bodyPr/>
          <a:lstStyle/>
          <a:p>
            <a:pPr>
              <a:spcAft>
                <a:spcPts val="600"/>
              </a:spcAft>
            </a:pPr>
            <a:r>
              <a:rPr lang="en-US" dirty="0"/>
              <a:t>In Situ Injection Services</a:t>
            </a:r>
          </a:p>
          <a:p>
            <a:pPr lvl="1">
              <a:spcAft>
                <a:spcPts val="600"/>
              </a:spcAft>
            </a:pPr>
            <a:r>
              <a:rPr lang="en-US" dirty="0"/>
              <a:t>Permeation (Matrix) Injection</a:t>
            </a:r>
          </a:p>
          <a:p>
            <a:pPr lvl="1">
              <a:spcAft>
                <a:spcPts val="600"/>
              </a:spcAft>
            </a:pPr>
            <a:r>
              <a:rPr lang="en-US" dirty="0"/>
              <a:t>Fracture Injection</a:t>
            </a:r>
          </a:p>
          <a:p>
            <a:pPr>
              <a:spcAft>
                <a:spcPts val="600"/>
              </a:spcAft>
            </a:pPr>
            <a:r>
              <a:rPr lang="en-CA" dirty="0"/>
              <a:t>3D Tiltmeter Mapping </a:t>
            </a:r>
            <a:endParaRPr lang="en-US" dirty="0"/>
          </a:p>
          <a:p>
            <a:pPr>
              <a:spcAft>
                <a:spcPts val="600"/>
              </a:spcAft>
            </a:pPr>
            <a:r>
              <a:rPr lang="en-CA" dirty="0"/>
              <a:t>Assist with developing in-situ remediation programs</a:t>
            </a:r>
            <a:endParaRPr lang="en-CA" sz="1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9339" y="5496534"/>
            <a:ext cx="1040280" cy="1022177"/>
          </a:xfrm>
          <a:prstGeom prst="rect">
            <a:avLst/>
          </a:prstGeom>
        </p:spPr>
      </p:pic>
      <p:sp>
        <p:nvSpPr>
          <p:cNvPr id="7" name="TextBox 6">
            <a:extLst>
              <a:ext uri="{FF2B5EF4-FFF2-40B4-BE49-F238E27FC236}">
                <a16:creationId xmlns:a16="http://schemas.microsoft.com/office/drawing/2014/main" id="{5BE9375C-5A3A-4B77-B439-60A400FE0EED}"/>
              </a:ext>
            </a:extLst>
          </p:cNvPr>
          <p:cNvSpPr txBox="1"/>
          <p:nvPr/>
        </p:nvSpPr>
        <p:spPr>
          <a:xfrm>
            <a:off x="1880653" y="1361464"/>
            <a:ext cx="2603598" cy="584775"/>
          </a:xfrm>
          <a:prstGeom prst="rect">
            <a:avLst/>
          </a:prstGeom>
          <a:noFill/>
        </p:spPr>
        <p:txBody>
          <a:bodyPr wrap="none" rtlCol="0">
            <a:spAutoFit/>
          </a:bodyPr>
          <a:lstStyle/>
          <a:p>
            <a:r>
              <a:rPr lang="en-CA" sz="3200" dirty="0"/>
              <a:t>Who we are</a:t>
            </a:r>
          </a:p>
        </p:txBody>
      </p:sp>
      <p:sp>
        <p:nvSpPr>
          <p:cNvPr id="8" name="TextBox 7">
            <a:extLst>
              <a:ext uri="{FF2B5EF4-FFF2-40B4-BE49-F238E27FC236}">
                <a16:creationId xmlns:a16="http://schemas.microsoft.com/office/drawing/2014/main" id="{F96C2C68-6910-45C3-8E87-B556B81DFA2D}"/>
              </a:ext>
            </a:extLst>
          </p:cNvPr>
          <p:cNvSpPr txBox="1"/>
          <p:nvPr/>
        </p:nvSpPr>
        <p:spPr>
          <a:xfrm>
            <a:off x="7677293" y="1361463"/>
            <a:ext cx="2634054" cy="584775"/>
          </a:xfrm>
          <a:prstGeom prst="rect">
            <a:avLst/>
          </a:prstGeom>
          <a:noFill/>
        </p:spPr>
        <p:txBody>
          <a:bodyPr wrap="none" rtlCol="0">
            <a:spAutoFit/>
          </a:bodyPr>
          <a:lstStyle/>
          <a:p>
            <a:r>
              <a:rPr lang="en-CA" sz="3200" dirty="0"/>
              <a:t>What we do</a:t>
            </a:r>
          </a:p>
        </p:txBody>
      </p:sp>
      <p:pic>
        <p:nvPicPr>
          <p:cNvPr id="9" name="Picture 8">
            <a:extLst>
              <a:ext uri="{FF2B5EF4-FFF2-40B4-BE49-F238E27FC236}">
                <a16:creationId xmlns:a16="http://schemas.microsoft.com/office/drawing/2014/main" id="{944ED5A2-16DB-FA86-B197-EA74F2C0D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695" y="5325780"/>
            <a:ext cx="891251" cy="1446900"/>
          </a:xfrm>
          <a:prstGeom prst="rect">
            <a:avLst/>
          </a:prstGeom>
        </p:spPr>
      </p:pic>
      <p:pic>
        <p:nvPicPr>
          <p:cNvPr id="5" name="Picture 4" descr="A eagle with wings spread&#10;&#10;Description automatically generated">
            <a:extLst>
              <a:ext uri="{FF2B5EF4-FFF2-40B4-BE49-F238E27FC236}">
                <a16:creationId xmlns:a16="http://schemas.microsoft.com/office/drawing/2014/main" id="{C8CA6957-191D-B608-819D-847344B7A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77767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CE78-536A-3944-5EEC-EAEFF08A5D38}"/>
              </a:ext>
            </a:extLst>
          </p:cNvPr>
          <p:cNvSpPr>
            <a:spLocks noGrp="1"/>
          </p:cNvSpPr>
          <p:nvPr>
            <p:ph type="title"/>
          </p:nvPr>
        </p:nvSpPr>
        <p:spPr/>
        <p:txBody>
          <a:bodyPr/>
          <a:lstStyle/>
          <a:p>
            <a:r>
              <a:rPr lang="en-CA" dirty="0"/>
              <a:t>Stakeholders</a:t>
            </a:r>
          </a:p>
        </p:txBody>
      </p:sp>
      <p:sp>
        <p:nvSpPr>
          <p:cNvPr id="3" name="Content Placeholder 2">
            <a:extLst>
              <a:ext uri="{FF2B5EF4-FFF2-40B4-BE49-F238E27FC236}">
                <a16:creationId xmlns:a16="http://schemas.microsoft.com/office/drawing/2014/main" id="{C7DCE7A5-A2CD-E192-E6CC-1D5B128831AF}"/>
              </a:ext>
            </a:extLst>
          </p:cNvPr>
          <p:cNvSpPr>
            <a:spLocks noGrp="1"/>
          </p:cNvSpPr>
          <p:nvPr>
            <p:ph idx="1"/>
          </p:nvPr>
        </p:nvSpPr>
        <p:spPr/>
        <p:txBody>
          <a:bodyPr>
            <a:normAutofit fontScale="92500" lnSpcReduction="20000"/>
          </a:bodyPr>
          <a:lstStyle/>
          <a:p>
            <a:r>
              <a:rPr lang="en-CA" b="1" dirty="0"/>
              <a:t>Client and Project Oversight </a:t>
            </a:r>
            <a:r>
              <a:rPr lang="en-CA" dirty="0"/>
              <a:t>– Kehewin Cree Nation No. 123</a:t>
            </a:r>
          </a:p>
          <a:p>
            <a:r>
              <a:rPr lang="en-CA" b="1" dirty="0"/>
              <a:t>Funding</a:t>
            </a:r>
            <a:r>
              <a:rPr lang="en-CA" dirty="0"/>
              <a:t> – Indigenous Services Canada</a:t>
            </a:r>
          </a:p>
          <a:p>
            <a:r>
              <a:rPr lang="en-CA" b="1" dirty="0"/>
              <a:t>Overall Project Management </a:t>
            </a:r>
            <a:r>
              <a:rPr lang="en-CA" dirty="0"/>
              <a:t>– Bosgoed Project Consultants</a:t>
            </a:r>
          </a:p>
          <a:p>
            <a:r>
              <a:rPr lang="en-CA" b="1" dirty="0"/>
              <a:t>Technical Project Management </a:t>
            </a:r>
            <a:r>
              <a:rPr lang="en-CA" dirty="0"/>
              <a:t>– Associated Environmental Consultants</a:t>
            </a:r>
          </a:p>
          <a:p>
            <a:r>
              <a:rPr lang="en-CA" b="1" dirty="0"/>
              <a:t>Injection Services </a:t>
            </a:r>
            <a:r>
              <a:rPr lang="en-CA" dirty="0"/>
              <a:t>– Geo Tactical Remediation Ltd.</a:t>
            </a:r>
          </a:p>
          <a:p>
            <a:r>
              <a:rPr lang="en-CA" b="1" dirty="0"/>
              <a:t>Thermal Services </a:t>
            </a:r>
            <a:r>
              <a:rPr lang="en-CA" dirty="0"/>
              <a:t>- Nelson Environmental Remediation</a:t>
            </a:r>
          </a:p>
          <a:p>
            <a:endParaRPr lang="en-CA" dirty="0"/>
          </a:p>
          <a:p>
            <a:r>
              <a:rPr lang="en-CA" dirty="0"/>
              <a:t>Site goals</a:t>
            </a:r>
          </a:p>
          <a:p>
            <a:pPr lvl="1"/>
            <a:r>
              <a:rPr lang="en-CA" dirty="0"/>
              <a:t>CCME guidelines</a:t>
            </a:r>
          </a:p>
          <a:p>
            <a:pPr lvl="1"/>
            <a:r>
              <a:rPr lang="en-CA" dirty="0"/>
              <a:t>Community engagement</a:t>
            </a:r>
          </a:p>
          <a:p>
            <a:endParaRPr lang="en-CA" dirty="0"/>
          </a:p>
          <a:p>
            <a:endParaRPr lang="en-CA" dirty="0"/>
          </a:p>
        </p:txBody>
      </p:sp>
      <p:pic>
        <p:nvPicPr>
          <p:cNvPr id="4" name="Picture 3" descr="A eagle with wings spread&#10;&#10;Description automatically generated">
            <a:extLst>
              <a:ext uri="{FF2B5EF4-FFF2-40B4-BE49-F238E27FC236}">
                <a16:creationId xmlns:a16="http://schemas.microsoft.com/office/drawing/2014/main" id="{A5790136-9326-5150-3F72-6E6FE0894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401277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A009-6B03-B74C-CFBA-06297D646D05}"/>
              </a:ext>
            </a:extLst>
          </p:cNvPr>
          <p:cNvSpPr>
            <a:spLocks noGrp="1"/>
          </p:cNvSpPr>
          <p:nvPr>
            <p:ph type="title"/>
          </p:nvPr>
        </p:nvSpPr>
        <p:spPr/>
        <p:txBody>
          <a:bodyPr/>
          <a:lstStyle/>
          <a:p>
            <a:r>
              <a:rPr lang="en-CA" dirty="0"/>
              <a:t>Community Business Engagement</a:t>
            </a:r>
          </a:p>
        </p:txBody>
      </p:sp>
      <p:sp>
        <p:nvSpPr>
          <p:cNvPr id="3" name="Content Placeholder 2">
            <a:extLst>
              <a:ext uri="{FF2B5EF4-FFF2-40B4-BE49-F238E27FC236}">
                <a16:creationId xmlns:a16="http://schemas.microsoft.com/office/drawing/2014/main" id="{991C85DD-E20B-208E-AED7-80F398DBD610}"/>
              </a:ext>
            </a:extLst>
          </p:cNvPr>
          <p:cNvSpPr>
            <a:spLocks noGrp="1"/>
          </p:cNvSpPr>
          <p:nvPr>
            <p:ph idx="1"/>
          </p:nvPr>
        </p:nvSpPr>
        <p:spPr/>
        <p:txBody>
          <a:bodyPr>
            <a:normAutofit/>
          </a:bodyPr>
          <a:lstStyle/>
          <a:p>
            <a:r>
              <a:rPr lang="en-CA" dirty="0"/>
              <a:t>Local contractors</a:t>
            </a:r>
          </a:p>
          <a:p>
            <a:pPr lvl="1"/>
            <a:r>
              <a:rPr lang="en-CA" dirty="0"/>
              <a:t>Personnel to assist with injection</a:t>
            </a:r>
          </a:p>
          <a:p>
            <a:pPr lvl="1"/>
            <a:r>
              <a:rPr lang="en-CA" dirty="0"/>
              <a:t>Snow clearing</a:t>
            </a:r>
          </a:p>
          <a:p>
            <a:pPr lvl="1"/>
            <a:r>
              <a:rPr lang="en-CA" dirty="0"/>
              <a:t>Fuel</a:t>
            </a:r>
          </a:p>
          <a:p>
            <a:pPr lvl="1"/>
            <a:r>
              <a:rPr lang="en-CA" dirty="0"/>
              <a:t>Site cleanup</a:t>
            </a:r>
          </a:p>
          <a:p>
            <a:pPr lvl="1"/>
            <a:r>
              <a:rPr lang="en-CA" dirty="0"/>
              <a:t>Security</a:t>
            </a:r>
          </a:p>
          <a:p>
            <a:pPr lvl="1"/>
            <a:r>
              <a:rPr lang="en-CA" dirty="0"/>
              <a:t>Aided in sourcing additional community-based services</a:t>
            </a:r>
          </a:p>
        </p:txBody>
      </p:sp>
      <p:pic>
        <p:nvPicPr>
          <p:cNvPr id="4" name="Picture 3" descr="A eagle with wings spread&#10;&#10;Description automatically generated">
            <a:extLst>
              <a:ext uri="{FF2B5EF4-FFF2-40B4-BE49-F238E27FC236}">
                <a16:creationId xmlns:a16="http://schemas.microsoft.com/office/drawing/2014/main" id="{F11C8960-3D74-24AF-8FAF-026AF078B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1778771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F93C-329E-4994-A728-994EDCA04B3A}"/>
              </a:ext>
            </a:extLst>
          </p:cNvPr>
          <p:cNvSpPr>
            <a:spLocks noGrp="1"/>
          </p:cNvSpPr>
          <p:nvPr>
            <p:ph type="title"/>
          </p:nvPr>
        </p:nvSpPr>
        <p:spPr/>
        <p:txBody>
          <a:bodyPr/>
          <a:lstStyle/>
          <a:p>
            <a:r>
              <a:rPr lang="en-CA" dirty="0"/>
              <a:t>Effective Collaboration</a:t>
            </a:r>
          </a:p>
        </p:txBody>
      </p:sp>
      <p:sp>
        <p:nvSpPr>
          <p:cNvPr id="3" name="Content Placeholder 2">
            <a:extLst>
              <a:ext uri="{FF2B5EF4-FFF2-40B4-BE49-F238E27FC236}">
                <a16:creationId xmlns:a16="http://schemas.microsoft.com/office/drawing/2014/main" id="{EEB56A9C-2A9B-AD24-03C7-5E0C81326F65}"/>
              </a:ext>
            </a:extLst>
          </p:cNvPr>
          <p:cNvSpPr>
            <a:spLocks noGrp="1"/>
          </p:cNvSpPr>
          <p:nvPr>
            <p:ph idx="1"/>
          </p:nvPr>
        </p:nvSpPr>
        <p:spPr/>
        <p:txBody>
          <a:bodyPr>
            <a:normAutofit lnSpcReduction="10000"/>
          </a:bodyPr>
          <a:lstStyle/>
          <a:p>
            <a:r>
              <a:rPr lang="en-CA" dirty="0"/>
              <a:t>Flexibility in site schedule and plan adjustments due to unexpected site conditions</a:t>
            </a:r>
          </a:p>
          <a:p>
            <a:endParaRPr lang="en-CA" dirty="0"/>
          </a:p>
          <a:p>
            <a:r>
              <a:rPr lang="en-CA" dirty="0"/>
              <a:t>Close communication and transparency allowed for rapid site plan adjustments</a:t>
            </a:r>
          </a:p>
          <a:p>
            <a:pPr lvl="1"/>
            <a:r>
              <a:rPr lang="en-CA" dirty="0"/>
              <a:t>E.g., adjustment in sampling event time to allow for clearer picture of amendment effectiveness.</a:t>
            </a:r>
          </a:p>
          <a:p>
            <a:endParaRPr lang="en-CA" dirty="0"/>
          </a:p>
          <a:p>
            <a:r>
              <a:rPr lang="en-CA" dirty="0"/>
              <a:t>All stakeholders involved in significant site plan adjustments.</a:t>
            </a:r>
          </a:p>
          <a:p>
            <a:pPr lvl="1"/>
            <a:r>
              <a:rPr lang="en-CA" dirty="0"/>
              <a:t>Allowed rapid implementation and reduced delays</a:t>
            </a:r>
          </a:p>
          <a:p>
            <a:endParaRPr lang="en-CA" dirty="0"/>
          </a:p>
          <a:p>
            <a:endParaRPr lang="en-CA" dirty="0"/>
          </a:p>
        </p:txBody>
      </p:sp>
      <p:pic>
        <p:nvPicPr>
          <p:cNvPr id="4" name="Picture 3" descr="A eagle with wings spread&#10;&#10;Description automatically generated">
            <a:extLst>
              <a:ext uri="{FF2B5EF4-FFF2-40B4-BE49-F238E27FC236}">
                <a16:creationId xmlns:a16="http://schemas.microsoft.com/office/drawing/2014/main" id="{30069BFA-E200-2B27-831D-B05CC8F70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3" y="6002485"/>
            <a:ext cx="866333" cy="785696"/>
          </a:xfrm>
          <a:prstGeom prst="rect">
            <a:avLst/>
          </a:prstGeom>
        </p:spPr>
      </p:pic>
    </p:spTree>
    <p:extLst>
      <p:ext uri="{BB962C8B-B14F-4D97-AF65-F5344CB8AC3E}">
        <p14:creationId xmlns:p14="http://schemas.microsoft.com/office/powerpoint/2010/main" val="2545372768"/>
      </p:ext>
    </p:extLst>
  </p:cSld>
  <p:clrMapOvr>
    <a:masterClrMapping/>
  </p:clrMapOvr>
</p:sld>
</file>

<file path=ppt/theme/theme1.xml><?xml version="1.0" encoding="utf-8"?>
<a:theme xmlns:a="http://schemas.openxmlformats.org/drawingml/2006/main" name="1_Office Theme">
  <a:themeElements>
    <a:clrScheme name="Geo Tactical">
      <a:dk1>
        <a:srgbClr val="000000"/>
      </a:dk1>
      <a:lt1>
        <a:srgbClr val="FFFFFF"/>
      </a:lt1>
      <a:dk2>
        <a:srgbClr val="666666"/>
      </a:dk2>
      <a:lt2>
        <a:srgbClr val="B4B4B4"/>
      </a:lt2>
      <a:accent1>
        <a:srgbClr val="DC2C21"/>
      </a:accent1>
      <a:accent2>
        <a:srgbClr val="DC2C21"/>
      </a:accent2>
      <a:accent3>
        <a:srgbClr val="666666"/>
      </a:accent3>
      <a:accent4>
        <a:srgbClr val="666666"/>
      </a:accent4>
      <a:accent5>
        <a:srgbClr val="000000"/>
      </a:accent5>
      <a:accent6>
        <a:srgbClr val="FFFFFF"/>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197DE4776C00478160726091D4675A" ma:contentTypeVersion="2" ma:contentTypeDescription="Create a new document." ma:contentTypeScope="" ma:versionID="9b924062200b20b4e3bb119c8ab21bad">
  <xsd:schema xmlns:xsd="http://www.w3.org/2001/XMLSchema" xmlns:xs="http://www.w3.org/2001/XMLSchema" xmlns:p="http://schemas.microsoft.com/office/2006/metadata/properties" xmlns:ns2="3aba2305-fb8d-4ad9-88ec-bebcf0650690" targetNamespace="http://schemas.microsoft.com/office/2006/metadata/properties" ma:root="true" ma:fieldsID="c5b9eac1c8a1746ce74e7275d2eee22f" ns2:_="">
    <xsd:import namespace="3aba2305-fb8d-4ad9-88ec-bebcf065069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a2305-fb8d-4ad9-88ec-bebcf0650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519A1A-2E2B-4D1F-9D7E-9AD114C34E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a2305-fb8d-4ad9-88ec-bebcf06506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E0AE97-216D-40FD-AE1C-2EE3FBEDB1BB}">
  <ds:schemaRefs>
    <ds:schemaRef ds:uri="http://schemas.microsoft.com/sharepoint/v3/contenttype/forms"/>
  </ds:schemaRefs>
</ds:datastoreItem>
</file>

<file path=customXml/itemProps3.xml><?xml version="1.0" encoding="utf-8"?>
<ds:datastoreItem xmlns:ds="http://schemas.openxmlformats.org/officeDocument/2006/customXml" ds:itemID="{5FB3179A-C57B-4BAB-B76D-E20772CA0C6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19926</TotalTime>
  <Words>1640</Words>
  <Application>Microsoft Office PowerPoint</Application>
  <PresentationFormat>Widescreen</PresentationFormat>
  <Paragraphs>271</Paragraphs>
  <Slides>31</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1_Office Theme</vt:lpstr>
      <vt:lpstr>Achieving Site-Specific Remedial Goals for PHCs, PAHs, and VOCs through a Collaborative Multidisciplinary Approach </vt:lpstr>
      <vt:lpstr>General Site Description</vt:lpstr>
      <vt:lpstr>Image of Area</vt:lpstr>
      <vt:lpstr>Environmental Work</vt:lpstr>
      <vt:lpstr>Project Objective</vt:lpstr>
      <vt:lpstr>Geo Tactical Remediation Ltd.</vt:lpstr>
      <vt:lpstr>Stakeholders</vt:lpstr>
      <vt:lpstr>Community Business Engagement</vt:lpstr>
      <vt:lpstr>Effective Collaboration</vt:lpstr>
      <vt:lpstr>Technology Disciplines Applied</vt:lpstr>
      <vt:lpstr>Why Bioremediation</vt:lpstr>
      <vt:lpstr>Amendments Injected</vt:lpstr>
      <vt:lpstr>Site Geology and Contaminants</vt:lpstr>
      <vt:lpstr>PowerPoint Presentation</vt:lpstr>
      <vt:lpstr>Site Plan (2,070m2)</vt:lpstr>
      <vt:lpstr>Injection: Modes of Emplacement</vt:lpstr>
      <vt:lpstr>Pressure-Flow Rate – Time Plot of Fracture Injection</vt:lpstr>
      <vt:lpstr>Injection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Anaerobic Biodegradation Parameters</vt:lpstr>
      <vt:lpstr>Challenges Encountered</vt:lpstr>
      <vt:lpstr>Conclusion</vt:lpstr>
      <vt:lpstr>Thank you to all partners!!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Procter</dc:creator>
  <cp:lastModifiedBy>Karen Turner</cp:lastModifiedBy>
  <cp:revision>714</cp:revision>
  <cp:lastPrinted>2018-11-26T23:45:29Z</cp:lastPrinted>
  <dcterms:created xsi:type="dcterms:W3CDTF">2018-09-10T19:25:59Z</dcterms:created>
  <dcterms:modified xsi:type="dcterms:W3CDTF">2024-03-13T21:58:44Z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0x010100E4197DE4776C00478160726091D4675A</vt:lpwstr>
  </property>
</Properties>
</file>